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15"/>
  </p:notesMasterIdLst>
  <p:sldIdLst>
    <p:sldId id="256" r:id="rId3"/>
    <p:sldId id="319" r:id="rId4"/>
    <p:sldId id="294" r:id="rId5"/>
    <p:sldId id="318" r:id="rId6"/>
    <p:sldId id="316" r:id="rId7"/>
    <p:sldId id="317" r:id="rId8"/>
    <p:sldId id="305" r:id="rId9"/>
    <p:sldId id="307" r:id="rId10"/>
    <p:sldId id="309" r:id="rId11"/>
    <p:sldId id="320" r:id="rId12"/>
    <p:sldId id="321" r:id="rId13"/>
    <p:sldId id="293" r:id="rId14"/>
  </p:sldIdLst>
  <p:sldSz cx="9144000" cy="5143500" type="screen16x9"/>
  <p:notesSz cx="6858000" cy="9144000"/>
  <p:embeddedFontLst>
    <p:embeddedFont>
      <p:font typeface="Gantari" pitchFamily="2" charset="77"/>
      <p:regular r:id="rId16"/>
      <p:bold r:id="rId17"/>
      <p:italic r:id="rId18"/>
      <p:boldItalic r:id="rId19"/>
    </p:embeddedFont>
    <p:embeddedFont>
      <p:font typeface="Gantari ExtraBold" pitchFamily="2" charset="77"/>
      <p:bold r:id="rId20"/>
      <p:italic r:id="rId21"/>
      <p:boldItalic r:id="rId22"/>
    </p:embeddedFont>
    <p:embeddedFont>
      <p:font typeface="Hiragino Kaku Gothic Std W8" panose="020B0800000000000000" pitchFamily="34" charset="-128"/>
      <p:bold r:id="rId23"/>
    </p:embeddedFont>
    <p:embeddedFont>
      <p:font typeface="Proxima Nova" panose="02000506030000020004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284195-8451-447D-AD1F-3F78E88ED784}">
  <a:tblStyle styleId="{C8284195-8451-447D-AD1F-3F78E88ED7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/>
    <p:restoredTop sz="94540"/>
  </p:normalViewPr>
  <p:slideViewPr>
    <p:cSldViewPr snapToGrid="0">
      <p:cViewPr varScale="1">
        <p:scale>
          <a:sx n="180" d="100"/>
          <a:sy n="180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2" name="Google Shape;9812;g1450b2fcb6e_0_1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3" name="Google Shape;9813;g1450b2fcb6e_0_1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8" name="Google Shape;24988;gfdf1b3117e_1_37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89" name="Google Shape;24989;gfdf1b3117e_1_37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0" name="Google Shape;10;p2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2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72" name="Google Shape;372;p2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2"/>
          <p:cNvSpPr txBox="1">
            <a:spLocks noGrp="1"/>
          </p:cNvSpPr>
          <p:nvPr>
            <p:ph type="ctrTitle"/>
          </p:nvPr>
        </p:nvSpPr>
        <p:spPr>
          <a:xfrm>
            <a:off x="1562700" y="1526150"/>
            <a:ext cx="60186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 rot="-3990277">
            <a:off x="1794368" y="4095249"/>
            <a:ext cx="585838" cy="623458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6258538" y="11658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7779875" y="814163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5766725" y="3739000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494125" y="941313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7906938" y="41509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2820000" y="4014063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3680113" y="12115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 txBox="1">
            <a:spLocks noGrp="1"/>
          </p:cNvSpPr>
          <p:nvPr>
            <p:ph type="body" idx="1"/>
          </p:nvPr>
        </p:nvSpPr>
        <p:spPr>
          <a:xfrm>
            <a:off x="1959450" y="2942150"/>
            <a:ext cx="5225100" cy="61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_1_1">
    <p:bg>
      <p:bgPr>
        <a:solidFill>
          <a:schemeClr val="lt1"/>
        </a:solidFill>
        <a:effectLst/>
      </p:bgPr>
    </p:bg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5" name="Google Shape;4705;p1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706" name="Google Shape;4706;p1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6" name="Google Shape;5066;p1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7" name="Google Shape;5067;p1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5068" name="Google Shape;5068;p1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6" name="Google Shape;5086;p15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7" name="Google Shape;5087;p15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8" name="Google Shape;5088;p15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9" name="Google Shape;5089;p15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0" name="Google Shape;5090;p15"/>
          <p:cNvSpPr txBox="1">
            <a:spLocks noGrp="1"/>
          </p:cNvSpPr>
          <p:nvPr>
            <p:ph type="title"/>
          </p:nvPr>
        </p:nvSpPr>
        <p:spPr>
          <a:xfrm>
            <a:off x="1474650" y="2280900"/>
            <a:ext cx="61947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91" name="Google Shape;5091;p15"/>
          <p:cNvSpPr txBox="1">
            <a:spLocks noGrp="1"/>
          </p:cNvSpPr>
          <p:nvPr>
            <p:ph type="title" idx="2" hasCustomPrompt="1"/>
          </p:nvPr>
        </p:nvSpPr>
        <p:spPr>
          <a:xfrm>
            <a:off x="3995250" y="12832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92" name="Google Shape;5092;p15"/>
          <p:cNvSpPr txBox="1">
            <a:spLocks noGrp="1"/>
          </p:cNvSpPr>
          <p:nvPr>
            <p:ph type="subTitle" idx="1"/>
          </p:nvPr>
        </p:nvSpPr>
        <p:spPr>
          <a:xfrm>
            <a:off x="1474650" y="3558000"/>
            <a:ext cx="61947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3" name="Google Shape;5093;p15"/>
          <p:cNvSpPr/>
          <p:nvPr/>
        </p:nvSpPr>
        <p:spPr>
          <a:xfrm>
            <a:off x="3005100" y="175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15"/>
          <p:cNvSpPr/>
          <p:nvPr/>
        </p:nvSpPr>
        <p:spPr>
          <a:xfrm>
            <a:off x="7887788" y="12020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15"/>
          <p:cNvSpPr/>
          <p:nvPr/>
        </p:nvSpPr>
        <p:spPr>
          <a:xfrm>
            <a:off x="1670575" y="10581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6" name="Google Shape;5096;p15"/>
          <p:cNvSpPr/>
          <p:nvPr/>
        </p:nvSpPr>
        <p:spPr>
          <a:xfrm>
            <a:off x="7972938" y="42103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7" name="Google Shape;5097;p15"/>
          <p:cNvSpPr/>
          <p:nvPr/>
        </p:nvSpPr>
        <p:spPr>
          <a:xfrm>
            <a:off x="7126775" y="99250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79CDBE"/>
        </a:solidFill>
        <a:effectLst/>
      </p:bgPr>
    </p:bg>
    <p:spTree>
      <p:nvGrpSpPr>
        <p:cNvPr id="1" name="Shape 9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2" name="Google Shape;9022;p2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023" name="Google Shape;9023;p2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2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2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2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2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2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2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2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2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2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2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2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2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2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2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2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2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2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2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2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2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2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2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2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2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2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2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2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2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2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2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2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2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2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2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2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2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2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2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2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2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2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2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2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2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2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2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2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2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2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2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2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2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2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2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2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2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2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2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2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2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2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2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2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2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2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2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2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2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2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2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2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2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2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2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2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2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2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2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2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2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2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2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2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2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2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2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2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2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2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2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2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2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2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2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2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2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2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2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2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2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2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2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2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2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2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2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2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2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2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2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2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2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2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2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2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2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2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2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2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2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3" name="Google Shape;9383;p2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4" name="Google Shape;9384;p2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385" name="Google Shape;9385;p2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2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2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2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2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2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2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2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2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2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2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2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2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2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2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2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2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2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3" name="Google Shape;9403;p26"/>
          <p:cNvSpPr/>
          <p:nvPr/>
        </p:nvSpPr>
        <p:spPr>
          <a:xfrm>
            <a:off x="1509950" y="39133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4" name="Google Shape;9404;p26"/>
          <p:cNvSpPr/>
          <p:nvPr/>
        </p:nvSpPr>
        <p:spPr>
          <a:xfrm>
            <a:off x="1509950" y="34273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5" name="Google Shape;9405;p26"/>
          <p:cNvSpPr/>
          <p:nvPr/>
        </p:nvSpPr>
        <p:spPr>
          <a:xfrm>
            <a:off x="2416525" y="41084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6" name="Google Shape;9406;p26"/>
          <p:cNvGrpSpPr/>
          <p:nvPr/>
        </p:nvGrpSpPr>
        <p:grpSpPr>
          <a:xfrm>
            <a:off x="6538223" y="163649"/>
            <a:ext cx="1356637" cy="1528669"/>
            <a:chOff x="6638425" y="262025"/>
            <a:chExt cx="1356637" cy="1528669"/>
          </a:xfrm>
        </p:grpSpPr>
        <p:sp>
          <p:nvSpPr>
            <p:cNvPr id="9407" name="Google Shape;9407;p26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26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26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26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1" name="Google Shape;9411;p26"/>
          <p:cNvSpPr/>
          <p:nvPr/>
        </p:nvSpPr>
        <p:spPr>
          <a:xfrm>
            <a:off x="5865550" y="10105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2" name="Google Shape;9412;p26"/>
          <p:cNvSpPr/>
          <p:nvPr/>
        </p:nvSpPr>
        <p:spPr>
          <a:xfrm>
            <a:off x="7934475" y="805838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3" name="Google Shape;9413;p26"/>
          <p:cNvSpPr/>
          <p:nvPr/>
        </p:nvSpPr>
        <p:spPr>
          <a:xfrm>
            <a:off x="6876475" y="1997425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rgbClr val="79CDBE"/>
        </a:solidFill>
        <a:effectLst/>
      </p:bgPr>
    </p:bg>
    <p:spTree>
      <p:nvGrpSpPr>
        <p:cNvPr id="1" name="Shape 9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5" name="Google Shape;9415;p2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416" name="Google Shape;9416;p2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2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2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2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2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2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2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2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2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2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2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2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2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2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2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2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2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2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2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2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2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2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2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2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2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2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2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2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2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2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2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2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2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2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2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2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2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2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2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2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2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2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2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2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2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2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2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2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2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2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2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2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2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2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2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2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2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2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2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2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2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2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2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2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2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2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2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2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2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2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2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2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2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2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2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2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2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2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2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2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2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2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2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2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2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2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2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2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2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2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2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2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2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2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2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2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2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2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2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2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2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2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2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2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2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2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2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2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2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2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2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2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2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2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2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2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2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2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2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2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2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2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2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2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2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2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2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2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2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2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2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2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2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2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2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2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2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2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2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2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2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2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2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2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2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2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2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2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2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2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2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2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2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2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2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2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2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2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2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2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2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2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2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2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2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2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2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2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2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2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2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2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2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2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2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2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2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2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2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2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2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2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2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2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2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2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2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2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2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2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2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2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2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2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2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2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2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2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2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2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2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2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2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2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2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2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2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2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2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2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2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2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2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2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2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2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2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2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2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2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2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2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2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2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2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2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2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2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2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2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2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2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2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2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2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2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2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2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2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2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2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2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2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2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2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2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2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2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2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2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2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2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2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2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2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2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2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2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2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2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2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2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2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2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2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2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2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2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2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2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2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2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2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2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2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2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2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2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2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2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2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2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2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2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2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2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2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2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2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2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2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2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2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2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2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2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2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2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2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2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2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2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2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2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2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2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2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2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2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2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2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2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2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2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2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2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2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2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2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2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2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2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2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2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2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2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2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2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2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2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2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2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2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2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2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2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2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2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2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2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2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2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2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2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2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2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2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2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2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2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2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2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2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2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2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2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2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2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2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2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6" name="Google Shape;9776;p2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7" name="Google Shape;9777;p2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778" name="Google Shape;9778;p2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2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2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2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2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2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2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2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2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2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2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2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2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2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2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2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2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2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6" name="Google Shape;9796;p27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7" name="Google Shape;9797;p27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8" name="Google Shape;9798;p27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9" name="Google Shape;9799;p27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0" name="Google Shape;9800;p27"/>
          <p:cNvGrpSpPr/>
          <p:nvPr/>
        </p:nvGrpSpPr>
        <p:grpSpPr>
          <a:xfrm>
            <a:off x="2061088" y="4050081"/>
            <a:ext cx="1055760" cy="753780"/>
            <a:chOff x="3308425" y="649500"/>
            <a:chExt cx="947975" cy="676825"/>
          </a:xfrm>
        </p:grpSpPr>
        <p:sp>
          <p:nvSpPr>
            <p:cNvPr id="9801" name="Google Shape;9801;p27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27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27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4" name="Google Shape;9804;p27"/>
          <p:cNvSpPr/>
          <p:nvPr/>
        </p:nvSpPr>
        <p:spPr>
          <a:xfrm rot="-900008">
            <a:off x="7239138" y="46774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98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06" name="Google Shape;406;p3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3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" name="Google Shape;767;p3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768" name="Google Shape;768;p3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3"/>
          <p:cNvSpPr txBox="1">
            <a:spLocks noGrp="1"/>
          </p:cNvSpPr>
          <p:nvPr>
            <p:ph type="title"/>
          </p:nvPr>
        </p:nvSpPr>
        <p:spPr>
          <a:xfrm>
            <a:off x="3116850" y="1880650"/>
            <a:ext cx="45414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7" name="Google Shape;787;p3"/>
          <p:cNvSpPr txBox="1">
            <a:spLocks noGrp="1"/>
          </p:cNvSpPr>
          <p:nvPr>
            <p:ph type="title" idx="2" hasCustomPrompt="1"/>
          </p:nvPr>
        </p:nvSpPr>
        <p:spPr>
          <a:xfrm>
            <a:off x="1810950" y="21508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8" name="Google Shape;788;p3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"/>
          <p:cNvSpPr/>
          <p:nvPr/>
        </p:nvSpPr>
        <p:spPr>
          <a:xfrm rot="-900008">
            <a:off x="1715274" y="4153738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"/>
          <p:cNvSpPr/>
          <p:nvPr/>
        </p:nvSpPr>
        <p:spPr>
          <a:xfrm>
            <a:off x="5588200" y="106437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"/>
          <p:cNvSpPr/>
          <p:nvPr/>
        </p:nvSpPr>
        <p:spPr>
          <a:xfrm>
            <a:off x="7974050" y="78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3"/>
          <p:cNvSpPr/>
          <p:nvPr/>
        </p:nvSpPr>
        <p:spPr>
          <a:xfrm>
            <a:off x="1644575" y="36713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3"/>
          <p:cNvSpPr/>
          <p:nvPr/>
        </p:nvSpPr>
        <p:spPr>
          <a:xfrm>
            <a:off x="2845800" y="40885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7" name="Google Shape;797;p3"/>
          <p:cNvGrpSpPr/>
          <p:nvPr/>
        </p:nvGrpSpPr>
        <p:grpSpPr>
          <a:xfrm>
            <a:off x="6294838" y="4058031"/>
            <a:ext cx="1055760" cy="753780"/>
            <a:chOff x="3308425" y="649500"/>
            <a:chExt cx="947975" cy="676825"/>
          </a:xfrm>
        </p:grpSpPr>
        <p:sp>
          <p:nvSpPr>
            <p:cNvPr id="798" name="Google Shape;798;p3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"/>
          <p:cNvGrpSpPr/>
          <p:nvPr/>
        </p:nvGrpSpPr>
        <p:grpSpPr>
          <a:xfrm rot="-6299880" flipH="1">
            <a:off x="1763090" y="476245"/>
            <a:ext cx="708049" cy="444266"/>
            <a:chOff x="1445125" y="3867675"/>
            <a:chExt cx="803300" cy="502950"/>
          </a:xfrm>
        </p:grpSpPr>
        <p:sp>
          <p:nvSpPr>
            <p:cNvPr id="802" name="Google Shape;802;p3"/>
            <p:cNvSpPr/>
            <p:nvPr/>
          </p:nvSpPr>
          <p:spPr>
            <a:xfrm>
              <a:off x="1445125" y="3867675"/>
              <a:ext cx="535450" cy="502950"/>
            </a:xfrm>
            <a:custGeom>
              <a:avLst/>
              <a:gdLst/>
              <a:ahLst/>
              <a:cxnLst/>
              <a:rect l="l" t="t" r="r" b="b"/>
              <a:pathLst>
                <a:path w="21418" h="20118" extrusionOk="0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1903525" y="4088100"/>
              <a:ext cx="344900" cy="185850"/>
            </a:xfrm>
            <a:custGeom>
              <a:avLst/>
              <a:gdLst/>
              <a:ahLst/>
              <a:cxnLst/>
              <a:rect l="l" t="t" r="r" b="b"/>
              <a:pathLst>
                <a:path w="13796" h="7434" extrusionOk="0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1462675" y="3884050"/>
              <a:ext cx="125100" cy="332450"/>
            </a:xfrm>
            <a:custGeom>
              <a:avLst/>
              <a:gdLst/>
              <a:ahLst/>
              <a:cxnLst/>
              <a:rect l="l" t="t" r="r" b="b"/>
              <a:pathLst>
                <a:path w="5004" h="13298" extrusionOk="0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3"/>
          <p:cNvSpPr/>
          <p:nvPr/>
        </p:nvSpPr>
        <p:spPr>
          <a:xfrm>
            <a:off x="1957275" y="13724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"/>
          <p:cNvSpPr/>
          <p:nvPr/>
        </p:nvSpPr>
        <p:spPr>
          <a:xfrm>
            <a:off x="3215800" y="831275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"/>
          <p:cNvSpPr/>
          <p:nvPr/>
        </p:nvSpPr>
        <p:spPr>
          <a:xfrm>
            <a:off x="7826025" y="4116025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4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810" name="Google Shape;810;p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0" name="Google Shape;1170;p4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172" name="Google Shape;1172;p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191" name="Google Shape;1191;p4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194" name="Google Shape;1194;p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4" name="Google Shape;1554;p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556" name="Google Shape;1556;p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5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5" name="Google Shape;1575;p5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6" name="Google Shape;1576;p5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5"/>
          <p:cNvSpPr txBox="1">
            <a:spLocks noGrp="1"/>
          </p:cNvSpPr>
          <p:nvPr>
            <p:ph type="title" idx="3"/>
          </p:nvPr>
        </p:nvSpPr>
        <p:spPr>
          <a:xfrm>
            <a:off x="47710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8" name="Google Shape;1578;p5"/>
          <p:cNvSpPr txBox="1">
            <a:spLocks noGrp="1"/>
          </p:cNvSpPr>
          <p:nvPr>
            <p:ph type="subTitle" idx="4"/>
          </p:nvPr>
        </p:nvSpPr>
        <p:spPr>
          <a:xfrm>
            <a:off x="47710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9" name="Google Shape;1579;p5"/>
          <p:cNvSpPr txBox="1">
            <a:spLocks noGrp="1"/>
          </p:cNvSpPr>
          <p:nvPr>
            <p:ph type="subTitle" idx="5"/>
          </p:nvPr>
        </p:nvSpPr>
        <p:spPr>
          <a:xfrm>
            <a:off x="47710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oogle Shape;1968;p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969" name="Google Shape;1969;p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9" name="Google Shape;2329;p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0" name="Google Shape;2330;p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331" name="Google Shape;2331;p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9" name="Google Shape;2349;p7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2350" name="Google Shape;2350;p7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33015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2" name="Google Shape;2352;p8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2353" name="Google Shape;2353;p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3" name="Google Shape;2713;p8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4" name="Google Shape;2714;p8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715" name="Google Shape;2715;p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3" name="Google Shape;273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5" name="Google Shape;3135;p10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136" name="Google Shape;3136;p1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6" name="Google Shape;3496;p10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7" name="Google Shape;3497;p10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498" name="Google Shape;3498;p1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0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0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0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0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0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0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0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0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0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0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0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0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0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0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0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0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6" name="Google Shape;3516;p10"/>
          <p:cNvSpPr txBox="1">
            <a:spLocks noGrp="1"/>
          </p:cNvSpPr>
          <p:nvPr>
            <p:ph type="title"/>
          </p:nvPr>
        </p:nvSpPr>
        <p:spPr>
          <a:xfrm>
            <a:off x="1270650" y="2317450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8" name="Google Shape;3518;p11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519" name="Google Shape;3519;p1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9" name="Google Shape;3879;p11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1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881" name="Google Shape;3881;p1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1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1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1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1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1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1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1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1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1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1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1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1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1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9" name="Google Shape;389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00" name="Google Shape;390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6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800">
          <p15:clr>
            <a:srgbClr val="EA4335"/>
          </p15:clr>
        </p15:guide>
        <p15:guide id="2" pos="5222">
          <p15:clr>
            <a:srgbClr val="EA4335"/>
          </p15:clr>
        </p15:guide>
        <p15:guide id="3" orient="horz" pos="2903">
          <p15:clr>
            <a:srgbClr val="EA4335"/>
          </p15:clr>
        </p15:guide>
        <p15:guide id="4" orient="horz" pos="396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9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6" name="Google Shape;9806;p2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807" name="Google Shape;9807;p2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CDBE"/>
        </a:solidFill>
        <a:effectLst/>
      </p:bgPr>
    </p:bg>
    <p:spTree>
      <p:nvGrpSpPr>
        <p:cNvPr id="1" name="Shape 9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5" name="Google Shape;9815;p31"/>
          <p:cNvSpPr txBox="1">
            <a:spLocks noGrp="1"/>
          </p:cNvSpPr>
          <p:nvPr>
            <p:ph type="ctrTitle"/>
          </p:nvPr>
        </p:nvSpPr>
        <p:spPr>
          <a:xfrm>
            <a:off x="1562700" y="1526150"/>
            <a:ext cx="60186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LeetCode</a:t>
            </a:r>
            <a:r>
              <a:rPr lang="es" b="1" dirty="0"/>
              <a:t>訓練營</a:t>
            </a:r>
            <a:br>
              <a:rPr lang="es" b="1" dirty="0"/>
            </a:br>
            <a:r>
              <a:rPr lang="es" b="1" dirty="0"/>
              <a:t>第4堂</a:t>
            </a:r>
            <a:endParaRPr b="1" dirty="0"/>
          </a:p>
        </p:txBody>
      </p:sp>
      <p:grpSp>
        <p:nvGrpSpPr>
          <p:cNvPr id="9816" name="Google Shape;9816;p31"/>
          <p:cNvGrpSpPr/>
          <p:nvPr/>
        </p:nvGrpSpPr>
        <p:grpSpPr>
          <a:xfrm rot="-8670542">
            <a:off x="7057461" y="3011986"/>
            <a:ext cx="398109" cy="2141153"/>
            <a:chOff x="5686500" y="2272225"/>
            <a:chExt cx="481425" cy="2589250"/>
          </a:xfrm>
        </p:grpSpPr>
        <p:sp>
          <p:nvSpPr>
            <p:cNvPr id="9817" name="Google Shape;9817;p31"/>
            <p:cNvSpPr/>
            <p:nvPr/>
          </p:nvSpPr>
          <p:spPr>
            <a:xfrm>
              <a:off x="5686500" y="3674725"/>
              <a:ext cx="260950" cy="1082650"/>
            </a:xfrm>
            <a:custGeom>
              <a:avLst/>
              <a:gdLst/>
              <a:ahLst/>
              <a:cxnLst/>
              <a:rect l="l" t="t" r="r" b="b"/>
              <a:pathLst>
                <a:path w="10438" h="43306" extrusionOk="0">
                  <a:moveTo>
                    <a:pt x="7833" y="1"/>
                  </a:moveTo>
                  <a:cubicBezTo>
                    <a:pt x="7371" y="1"/>
                    <a:pt x="6972" y="354"/>
                    <a:pt x="6919" y="826"/>
                  </a:cubicBezTo>
                  <a:lnTo>
                    <a:pt x="6917" y="856"/>
                  </a:lnTo>
                  <a:cubicBezTo>
                    <a:pt x="6721" y="2624"/>
                    <a:pt x="6364" y="4312"/>
                    <a:pt x="5698" y="5866"/>
                  </a:cubicBezTo>
                  <a:cubicBezTo>
                    <a:pt x="5050" y="7434"/>
                    <a:pt x="4084" y="8863"/>
                    <a:pt x="3088" y="10468"/>
                  </a:cubicBezTo>
                  <a:cubicBezTo>
                    <a:pt x="2589" y="11280"/>
                    <a:pt x="2092" y="12124"/>
                    <a:pt x="1654" y="13039"/>
                  </a:cubicBezTo>
                  <a:cubicBezTo>
                    <a:pt x="1226" y="13954"/>
                    <a:pt x="864" y="14928"/>
                    <a:pt x="605" y="15926"/>
                  </a:cubicBezTo>
                  <a:cubicBezTo>
                    <a:pt x="331" y="16927"/>
                    <a:pt x="189" y="17942"/>
                    <a:pt x="83" y="18960"/>
                  </a:cubicBezTo>
                  <a:cubicBezTo>
                    <a:pt x="49" y="19968"/>
                    <a:pt x="0" y="20983"/>
                    <a:pt x="91" y="21967"/>
                  </a:cubicBezTo>
                  <a:cubicBezTo>
                    <a:pt x="306" y="25901"/>
                    <a:pt x="1297" y="29668"/>
                    <a:pt x="2718" y="33243"/>
                  </a:cubicBezTo>
                  <a:cubicBezTo>
                    <a:pt x="3455" y="35019"/>
                    <a:pt x="4316" y="36736"/>
                    <a:pt x="5302" y="38373"/>
                  </a:cubicBezTo>
                  <a:cubicBezTo>
                    <a:pt x="6303" y="40015"/>
                    <a:pt x="7369" y="41561"/>
                    <a:pt x="8712" y="43012"/>
                  </a:cubicBezTo>
                  <a:lnTo>
                    <a:pt x="8710" y="43012"/>
                  </a:lnTo>
                  <a:cubicBezTo>
                    <a:pt x="8886" y="43202"/>
                    <a:pt x="9133" y="43306"/>
                    <a:pt x="9386" y="43306"/>
                  </a:cubicBezTo>
                  <a:cubicBezTo>
                    <a:pt x="9540" y="43306"/>
                    <a:pt x="9697" y="43267"/>
                    <a:pt x="9840" y="43185"/>
                  </a:cubicBezTo>
                  <a:cubicBezTo>
                    <a:pt x="10281" y="42933"/>
                    <a:pt x="10437" y="42368"/>
                    <a:pt x="10185" y="41923"/>
                  </a:cubicBezTo>
                  <a:lnTo>
                    <a:pt x="10158" y="41872"/>
                  </a:lnTo>
                  <a:cubicBezTo>
                    <a:pt x="8416" y="38782"/>
                    <a:pt x="6936" y="35440"/>
                    <a:pt x="5813" y="32078"/>
                  </a:cubicBezTo>
                  <a:cubicBezTo>
                    <a:pt x="4693" y="28709"/>
                    <a:pt x="3905" y="25206"/>
                    <a:pt x="3643" y="21742"/>
                  </a:cubicBezTo>
                  <a:cubicBezTo>
                    <a:pt x="3499" y="20024"/>
                    <a:pt x="3580" y="18346"/>
                    <a:pt x="3929" y="16751"/>
                  </a:cubicBezTo>
                  <a:cubicBezTo>
                    <a:pt x="4282" y="15151"/>
                    <a:pt x="4942" y="13636"/>
                    <a:pt x="5789" y="12041"/>
                  </a:cubicBezTo>
                  <a:cubicBezTo>
                    <a:pt x="6645" y="10453"/>
                    <a:pt x="7602" y="8689"/>
                    <a:pt x="8169" y="6752"/>
                  </a:cubicBezTo>
                  <a:cubicBezTo>
                    <a:pt x="8749" y="4816"/>
                    <a:pt x="8903" y="2791"/>
                    <a:pt x="8752" y="856"/>
                  </a:cubicBezTo>
                  <a:cubicBezTo>
                    <a:pt x="8720" y="420"/>
                    <a:pt x="8382" y="58"/>
                    <a:pt x="7934" y="7"/>
                  </a:cubicBezTo>
                  <a:cubicBezTo>
                    <a:pt x="7900" y="3"/>
                    <a:pt x="7866" y="1"/>
                    <a:pt x="7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31"/>
            <p:cNvSpPr/>
            <p:nvPr/>
          </p:nvSpPr>
          <p:spPr>
            <a:xfrm>
              <a:off x="5880875" y="2440175"/>
              <a:ext cx="287050" cy="2421300"/>
            </a:xfrm>
            <a:custGeom>
              <a:avLst/>
              <a:gdLst/>
              <a:ahLst/>
              <a:cxnLst/>
              <a:rect l="l" t="t" r="r" b="b"/>
              <a:pathLst>
                <a:path w="11482" h="96852" extrusionOk="0">
                  <a:moveTo>
                    <a:pt x="1659" y="1"/>
                  </a:moveTo>
                  <a:cubicBezTo>
                    <a:pt x="668" y="15235"/>
                    <a:pt x="123" y="30274"/>
                    <a:pt x="66" y="45102"/>
                  </a:cubicBezTo>
                  <a:cubicBezTo>
                    <a:pt x="0" y="61213"/>
                    <a:pt x="514" y="77076"/>
                    <a:pt x="1659" y="92663"/>
                  </a:cubicBezTo>
                  <a:cubicBezTo>
                    <a:pt x="1659" y="93820"/>
                    <a:pt x="2124" y="94870"/>
                    <a:pt x="2877" y="95626"/>
                  </a:cubicBezTo>
                  <a:cubicBezTo>
                    <a:pt x="3631" y="96384"/>
                    <a:pt x="4673" y="96851"/>
                    <a:pt x="5823" y="96851"/>
                  </a:cubicBezTo>
                  <a:cubicBezTo>
                    <a:pt x="8128" y="96851"/>
                    <a:pt x="9990" y="94972"/>
                    <a:pt x="9990" y="92663"/>
                  </a:cubicBezTo>
                  <a:cubicBezTo>
                    <a:pt x="10968" y="77015"/>
                    <a:pt x="11470" y="61472"/>
                    <a:pt x="11477" y="46007"/>
                  </a:cubicBezTo>
                  <a:cubicBezTo>
                    <a:pt x="11482" y="30575"/>
                    <a:pt x="10993" y="15242"/>
                    <a:pt x="9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31"/>
            <p:cNvSpPr/>
            <p:nvPr/>
          </p:nvSpPr>
          <p:spPr>
            <a:xfrm>
              <a:off x="5922350" y="2272225"/>
              <a:ext cx="208275" cy="167975"/>
            </a:xfrm>
            <a:custGeom>
              <a:avLst/>
              <a:gdLst/>
              <a:ahLst/>
              <a:cxnLst/>
              <a:rect l="l" t="t" r="r" b="b"/>
              <a:pathLst>
                <a:path w="8331" h="6719" extrusionOk="0">
                  <a:moveTo>
                    <a:pt x="4165" y="0"/>
                  </a:moveTo>
                  <a:cubicBezTo>
                    <a:pt x="3993" y="0"/>
                    <a:pt x="3820" y="86"/>
                    <a:pt x="3721" y="257"/>
                  </a:cubicBezTo>
                  <a:lnTo>
                    <a:pt x="0" y="6719"/>
                  </a:lnTo>
                  <a:lnTo>
                    <a:pt x="8331" y="6719"/>
                  </a:lnTo>
                  <a:lnTo>
                    <a:pt x="4607" y="257"/>
                  </a:lnTo>
                  <a:cubicBezTo>
                    <a:pt x="4509" y="86"/>
                    <a:pt x="4337" y="0"/>
                    <a:pt x="4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31"/>
            <p:cNvSpPr/>
            <p:nvPr/>
          </p:nvSpPr>
          <p:spPr>
            <a:xfrm>
              <a:off x="5880875" y="3567725"/>
              <a:ext cx="286925" cy="1293750"/>
            </a:xfrm>
            <a:custGeom>
              <a:avLst/>
              <a:gdLst/>
              <a:ahLst/>
              <a:cxnLst/>
              <a:rect l="l" t="t" r="r" b="b"/>
              <a:pathLst>
                <a:path w="11477" h="51750" extrusionOk="0">
                  <a:moveTo>
                    <a:pt x="66" y="0"/>
                  </a:moveTo>
                  <a:lnTo>
                    <a:pt x="66" y="0"/>
                  </a:lnTo>
                  <a:cubicBezTo>
                    <a:pt x="0" y="16111"/>
                    <a:pt x="514" y="31974"/>
                    <a:pt x="1659" y="47561"/>
                  </a:cubicBezTo>
                  <a:cubicBezTo>
                    <a:pt x="1659" y="48718"/>
                    <a:pt x="2124" y="49768"/>
                    <a:pt x="2877" y="50524"/>
                  </a:cubicBezTo>
                  <a:cubicBezTo>
                    <a:pt x="3631" y="51282"/>
                    <a:pt x="4673" y="51749"/>
                    <a:pt x="5823" y="51749"/>
                  </a:cubicBezTo>
                  <a:cubicBezTo>
                    <a:pt x="8128" y="51749"/>
                    <a:pt x="9990" y="49870"/>
                    <a:pt x="9990" y="47561"/>
                  </a:cubicBezTo>
                  <a:cubicBezTo>
                    <a:pt x="10968" y="31913"/>
                    <a:pt x="11470" y="16370"/>
                    <a:pt x="11477" y="905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31"/>
            <p:cNvSpPr/>
            <p:nvPr/>
          </p:nvSpPr>
          <p:spPr>
            <a:xfrm>
              <a:off x="5954500" y="3306675"/>
              <a:ext cx="150975" cy="825125"/>
            </a:xfrm>
            <a:custGeom>
              <a:avLst/>
              <a:gdLst/>
              <a:ahLst/>
              <a:cxnLst/>
              <a:rect l="l" t="t" r="r" b="b"/>
              <a:pathLst>
                <a:path w="6039" h="33005" extrusionOk="0">
                  <a:moveTo>
                    <a:pt x="3020" y="0"/>
                  </a:moveTo>
                  <a:cubicBezTo>
                    <a:pt x="2220" y="0"/>
                    <a:pt x="1452" y="1740"/>
                    <a:pt x="887" y="4835"/>
                  </a:cubicBezTo>
                  <a:cubicBezTo>
                    <a:pt x="319" y="7930"/>
                    <a:pt x="1" y="12125"/>
                    <a:pt x="1" y="16502"/>
                  </a:cubicBezTo>
                  <a:cubicBezTo>
                    <a:pt x="1" y="20879"/>
                    <a:pt x="319" y="25077"/>
                    <a:pt x="887" y="28172"/>
                  </a:cubicBezTo>
                  <a:cubicBezTo>
                    <a:pt x="1452" y="31267"/>
                    <a:pt x="2220" y="33004"/>
                    <a:pt x="3020" y="33004"/>
                  </a:cubicBezTo>
                  <a:cubicBezTo>
                    <a:pt x="3820" y="33004"/>
                    <a:pt x="4588" y="31267"/>
                    <a:pt x="5153" y="28172"/>
                  </a:cubicBezTo>
                  <a:cubicBezTo>
                    <a:pt x="5721" y="25077"/>
                    <a:pt x="6039" y="20879"/>
                    <a:pt x="6039" y="16502"/>
                  </a:cubicBezTo>
                  <a:cubicBezTo>
                    <a:pt x="6039" y="12125"/>
                    <a:pt x="5721" y="7930"/>
                    <a:pt x="5153" y="4835"/>
                  </a:cubicBezTo>
                  <a:cubicBezTo>
                    <a:pt x="4588" y="1740"/>
                    <a:pt x="3820" y="0"/>
                    <a:pt x="3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2" name="Google Shape;9822;p31"/>
          <p:cNvSpPr/>
          <p:nvPr/>
        </p:nvSpPr>
        <p:spPr>
          <a:xfrm rot="-4499992">
            <a:off x="6964849" y="103111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23" name="Google Shape;9823;p31"/>
          <p:cNvGrpSpPr/>
          <p:nvPr/>
        </p:nvGrpSpPr>
        <p:grpSpPr>
          <a:xfrm flipH="1">
            <a:off x="1753230" y="283224"/>
            <a:ext cx="1356637" cy="1528669"/>
            <a:chOff x="6638425" y="262025"/>
            <a:chExt cx="1356637" cy="1528669"/>
          </a:xfrm>
        </p:grpSpPr>
        <p:sp>
          <p:nvSpPr>
            <p:cNvPr id="9824" name="Google Shape;9824;p31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31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31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31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8" name="Google Shape;9828;p31"/>
          <p:cNvSpPr/>
          <p:nvPr/>
        </p:nvSpPr>
        <p:spPr>
          <a:xfrm>
            <a:off x="1508413" y="349588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9" name="Google Shape;9829;p31"/>
          <p:cNvSpPr txBox="1">
            <a:spLocks noGrp="1"/>
          </p:cNvSpPr>
          <p:nvPr>
            <p:ph type="body" idx="1"/>
          </p:nvPr>
        </p:nvSpPr>
        <p:spPr>
          <a:xfrm>
            <a:off x="1959450" y="3074108"/>
            <a:ext cx="5225100" cy="4785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HK" sz="1800" dirty="0"/>
              <a:t>Python preparation</a:t>
            </a:r>
            <a:endParaRPr sz="1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727141-C102-8649-13D5-973638CA1119}"/>
              </a:ext>
            </a:extLst>
          </p:cNvPr>
          <p:cNvGrpSpPr/>
          <p:nvPr/>
        </p:nvGrpSpPr>
        <p:grpSpPr>
          <a:xfrm>
            <a:off x="6327920" y="100696"/>
            <a:ext cx="2864532" cy="414971"/>
            <a:chOff x="9247011" y="99911"/>
            <a:chExt cx="2936075" cy="492864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86A0F6E3-6D32-4561-EF2C-E6A8C04C4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47011" y="99911"/>
              <a:ext cx="418850" cy="431400"/>
            </a:xfrm>
            <a:prstGeom prst="rect">
              <a:avLst/>
            </a:prstGeom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10DB870B-F9C1-DC62-6862-31B0DC5E1717}"/>
                </a:ext>
              </a:extLst>
            </p:cNvPr>
            <p:cNvSpPr txBox="1">
              <a:spLocks/>
            </p:cNvSpPr>
            <p:nvPr/>
          </p:nvSpPr>
          <p:spPr>
            <a:xfrm>
              <a:off x="9718445" y="103246"/>
              <a:ext cx="2464641" cy="489529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2800" b="0" dirty="0">
                  <a:solidFill>
                    <a:schemeClr val="tx1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香港編程學會</a:t>
              </a:r>
              <a:endParaRPr lang="en-US" sz="2800" b="0" dirty="0">
                <a:solidFill>
                  <a:schemeClr val="tx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017E-F9AB-BE9E-96B4-8E636EB4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230" y="1285499"/>
            <a:ext cx="6473718" cy="2889551"/>
          </a:xfrm>
          <a:solidFill>
            <a:schemeClr val="accent2"/>
          </a:solidFill>
        </p:spPr>
        <p:txBody>
          <a:bodyPr anchor="t"/>
          <a:lstStyle/>
          <a:p>
            <a:r>
              <a:rPr lang="en-US" altLang="zh-TW" sz="1800" dirty="0"/>
              <a:t>Peter</a:t>
            </a:r>
            <a:r>
              <a:rPr lang="zh-TW" altLang="en-US" sz="1800" dirty="0"/>
              <a:t>最近著迷於一款名為「太鼓達人」的遊戲</a:t>
            </a:r>
            <a:r>
              <a:rPr lang="en-US" altLang="zh-TW" sz="1800" dirty="0"/>
              <a:t>,</a:t>
            </a:r>
            <a:r>
              <a:rPr lang="zh-TW" altLang="en-US" sz="1800" dirty="0"/>
              <a:t>具體來說</a:t>
            </a:r>
            <a:r>
              <a:rPr lang="en-US" altLang="zh-TW" sz="1800" dirty="0"/>
              <a:t>,</a:t>
            </a:r>
            <a:r>
              <a:rPr lang="zh-TW" altLang="en-US" sz="1800" dirty="0"/>
              <a:t>只要按照遊戲中給出的鍵位提示</a:t>
            </a:r>
            <a:r>
              <a:rPr lang="en-US" altLang="zh-TW" sz="1800" dirty="0"/>
              <a:t>,</a:t>
            </a:r>
            <a:r>
              <a:rPr lang="zh-TW" altLang="en-US" sz="1800" dirty="0"/>
              <a:t>遊戲角色便可以隨節奏起舞。對於連續的 </a:t>
            </a:r>
            <a:r>
              <a:rPr lang="en-HK" sz="1800" dirty="0"/>
              <a:t>K </a:t>
            </a:r>
            <a:r>
              <a:rPr lang="zh-TW" altLang="en-US" sz="1800" dirty="0"/>
              <a:t>次正確按鍵</a:t>
            </a:r>
            <a:r>
              <a:rPr lang="en-US" altLang="zh-TW" sz="1800" dirty="0"/>
              <a:t>,</a:t>
            </a:r>
            <a:r>
              <a:rPr lang="zh-TW" altLang="en-US" sz="1800" dirty="0"/>
              <a:t>若任意兩次按鍵的時間間隔都不超過 </a:t>
            </a:r>
            <a:r>
              <a:rPr lang="en-US" altLang="zh-TW" sz="1800" dirty="0"/>
              <a:t>1 </a:t>
            </a:r>
            <a:r>
              <a:rPr lang="zh-TW" altLang="en-US" sz="1800" dirty="0"/>
              <a:t>秒</a:t>
            </a:r>
            <a:r>
              <a:rPr lang="en-US" altLang="zh-TW" sz="1800" dirty="0"/>
              <a:t>,</a:t>
            </a:r>
            <a:r>
              <a:rPr lang="zh-TW" altLang="en-US" sz="1800" dirty="0"/>
              <a:t>則算作一次 </a:t>
            </a:r>
            <a:r>
              <a:rPr lang="en-HK" sz="1800" dirty="0"/>
              <a:t>K </a:t>
            </a:r>
            <a:r>
              <a:rPr lang="zh-TW" altLang="en-US" sz="1800" dirty="0"/>
              <a:t>連擊。現在給出了一局小藍遊戲的記錄文件 </a:t>
            </a:r>
            <a:r>
              <a:rPr lang="en-HK" sz="1800" dirty="0" err="1"/>
              <a:t>log.txt</a:t>
            </a:r>
            <a:r>
              <a:rPr lang="en-HK" sz="1800" dirty="0"/>
              <a:t>,</a:t>
            </a:r>
            <a:r>
              <a:rPr lang="zh-TW" altLang="en-US" sz="1800" dirty="0"/>
              <a:t>記錄了 </a:t>
            </a:r>
            <a:r>
              <a:rPr lang="en-HK" sz="1800" dirty="0"/>
              <a:t>N </a:t>
            </a:r>
            <a:r>
              <a:rPr lang="zh-TW" altLang="en-US" sz="1800" dirty="0"/>
              <a:t>條資料</a:t>
            </a:r>
            <a:r>
              <a:rPr lang="en-US" altLang="zh-TW" sz="1800" dirty="0"/>
              <a:t>,</a:t>
            </a:r>
            <a:r>
              <a:rPr lang="zh-TW" altLang="en-US" sz="1800" dirty="0"/>
              <a:t>每條包含正確按鍵字符、小藍實際按下的字符、以及按鍵時間對應的毫秒時間戳。</a:t>
            </a:r>
            <a:br>
              <a:rPr lang="zh-TW" altLang="en-US" sz="1800" dirty="0"/>
            </a:br>
            <a:r>
              <a:rPr lang="zh-TW" altLang="en-US" sz="1800" dirty="0"/>
              <a:t>請計算出小藍最長的 </a:t>
            </a:r>
            <a:r>
              <a:rPr lang="en-HK" sz="1800" dirty="0"/>
              <a:t>K </a:t>
            </a:r>
            <a:r>
              <a:rPr lang="zh-TW" altLang="en-US" sz="1800" dirty="0"/>
              <a:t>連擊記錄是多少</a:t>
            </a:r>
            <a:r>
              <a:rPr lang="en-US" altLang="zh-TW" sz="1800" dirty="0"/>
              <a:t>,</a:t>
            </a:r>
            <a:r>
              <a:rPr lang="zh-TW" altLang="en-US" sz="1800" dirty="0"/>
              <a:t>輸出 </a:t>
            </a:r>
            <a:r>
              <a:rPr lang="en-HK" sz="1800" dirty="0"/>
              <a:t>K </a:t>
            </a:r>
            <a:r>
              <a:rPr lang="zh-TW" altLang="en-US" sz="1800" dirty="0"/>
              <a:t>的數值即可。</a:t>
            </a:r>
            <a:br>
              <a:rPr lang="en-US" altLang="zh-TW" sz="1800" dirty="0"/>
            </a:br>
            <a:br>
              <a:rPr lang="en-US" altLang="zh-TW" sz="1800" dirty="0"/>
            </a:br>
            <a:r>
              <a:rPr lang="zh-TW" altLang="en-US" sz="2800" dirty="0">
                <a:solidFill>
                  <a:srgbClr val="FF0000"/>
                </a:solidFill>
              </a:rPr>
              <a:t>結果為一個整數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3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11F809-D80B-08C4-5013-D401655F62DA}"/>
              </a:ext>
            </a:extLst>
          </p:cNvPr>
          <p:cNvSpPr txBox="1"/>
          <p:nvPr/>
        </p:nvSpPr>
        <p:spPr>
          <a:xfrm>
            <a:off x="3934046" y="371147"/>
            <a:ext cx="88036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b 1</a:t>
            </a:r>
          </a:p>
          <a:p>
            <a:r>
              <a:rPr lang="en-US" dirty="0">
                <a:solidFill>
                  <a:schemeClr val="bg1"/>
                </a:solidFill>
              </a:rPr>
              <a:t>b b 2</a:t>
            </a:r>
          </a:p>
          <a:p>
            <a:r>
              <a:rPr lang="en-US" dirty="0">
                <a:solidFill>
                  <a:schemeClr val="bg1"/>
                </a:solidFill>
              </a:rPr>
              <a:t>b b 12</a:t>
            </a:r>
          </a:p>
          <a:p>
            <a:r>
              <a:rPr lang="en-US" dirty="0">
                <a:solidFill>
                  <a:schemeClr val="bg1"/>
                </a:solidFill>
              </a:rPr>
              <a:t>a b 13</a:t>
            </a:r>
          </a:p>
          <a:p>
            <a:r>
              <a:rPr lang="en-US" dirty="0">
                <a:solidFill>
                  <a:schemeClr val="bg1"/>
                </a:solidFill>
              </a:rPr>
              <a:t>b b 16</a:t>
            </a:r>
          </a:p>
          <a:p>
            <a:r>
              <a:rPr lang="en-US" dirty="0">
                <a:solidFill>
                  <a:schemeClr val="bg1"/>
                </a:solidFill>
              </a:rPr>
              <a:t>b b 16</a:t>
            </a:r>
          </a:p>
          <a:p>
            <a:r>
              <a:rPr lang="en-US" dirty="0">
                <a:solidFill>
                  <a:schemeClr val="bg1"/>
                </a:solidFill>
              </a:rPr>
              <a:t>a a 44</a:t>
            </a:r>
          </a:p>
          <a:p>
            <a:r>
              <a:rPr lang="en-US" dirty="0">
                <a:solidFill>
                  <a:schemeClr val="bg1"/>
                </a:solidFill>
              </a:rPr>
              <a:t>a a 45</a:t>
            </a:r>
          </a:p>
          <a:p>
            <a:r>
              <a:rPr lang="en-US" dirty="0">
                <a:solidFill>
                  <a:schemeClr val="bg1"/>
                </a:solidFill>
              </a:rPr>
              <a:t>a b 45</a:t>
            </a:r>
          </a:p>
          <a:p>
            <a:r>
              <a:rPr lang="en-US" dirty="0">
                <a:solidFill>
                  <a:schemeClr val="bg1"/>
                </a:solidFill>
              </a:rPr>
              <a:t>a c 45</a:t>
            </a:r>
          </a:p>
          <a:p>
            <a:r>
              <a:rPr lang="en-US" dirty="0">
                <a:solidFill>
                  <a:schemeClr val="bg1"/>
                </a:solidFill>
              </a:rPr>
              <a:t>b b 55</a:t>
            </a:r>
          </a:p>
          <a:p>
            <a:r>
              <a:rPr lang="en-US" dirty="0">
                <a:solidFill>
                  <a:schemeClr val="bg1"/>
                </a:solidFill>
              </a:rPr>
              <a:t>a a 1056</a:t>
            </a:r>
          </a:p>
          <a:p>
            <a:r>
              <a:rPr lang="en-US" dirty="0">
                <a:solidFill>
                  <a:schemeClr val="bg1"/>
                </a:solidFill>
              </a:rPr>
              <a:t>a b 1057</a:t>
            </a:r>
          </a:p>
          <a:p>
            <a:r>
              <a:rPr lang="en-US" dirty="0">
                <a:solidFill>
                  <a:schemeClr val="bg1"/>
                </a:solidFill>
              </a:rPr>
              <a:t>b a 2058</a:t>
            </a:r>
          </a:p>
          <a:p>
            <a:r>
              <a:rPr lang="en-US" dirty="0">
                <a:solidFill>
                  <a:schemeClr val="bg1"/>
                </a:solidFill>
              </a:rPr>
              <a:t>a b 2060</a:t>
            </a:r>
          </a:p>
          <a:p>
            <a:r>
              <a:rPr lang="en-US" dirty="0">
                <a:solidFill>
                  <a:schemeClr val="bg1"/>
                </a:solidFill>
              </a:rPr>
              <a:t>c a 2167</a:t>
            </a:r>
          </a:p>
          <a:p>
            <a:r>
              <a:rPr lang="en-US" dirty="0">
                <a:solidFill>
                  <a:schemeClr val="bg1"/>
                </a:solidFill>
              </a:rPr>
              <a:t>b c 2168</a:t>
            </a:r>
          </a:p>
          <a:p>
            <a:r>
              <a:rPr lang="en-US" dirty="0">
                <a:solidFill>
                  <a:schemeClr val="bg1"/>
                </a:solidFill>
              </a:rPr>
              <a:t>a d 4068</a:t>
            </a:r>
          </a:p>
          <a:p>
            <a:r>
              <a:rPr lang="en-US" dirty="0">
                <a:solidFill>
                  <a:schemeClr val="bg1"/>
                </a:solidFill>
              </a:rPr>
              <a:t>a a 4068</a:t>
            </a:r>
          </a:p>
          <a:p>
            <a:r>
              <a:rPr lang="en-US" dirty="0">
                <a:solidFill>
                  <a:schemeClr val="bg1"/>
                </a:solidFill>
              </a:rPr>
              <a:t>b b 7000</a:t>
            </a:r>
          </a:p>
        </p:txBody>
      </p:sp>
    </p:spTree>
    <p:extLst>
      <p:ext uri="{BB962C8B-B14F-4D97-AF65-F5344CB8AC3E}">
        <p14:creationId xmlns:p14="http://schemas.microsoft.com/office/powerpoint/2010/main" val="333859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6EDE9032-EC68-E243-73B3-84509C5B8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0" y="1068169"/>
            <a:ext cx="2006600" cy="2006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4EAED5-3820-5E82-677D-8FDA6A2F9693}"/>
              </a:ext>
            </a:extLst>
          </p:cNvPr>
          <p:cNvSpPr txBox="1"/>
          <p:nvPr/>
        </p:nvSpPr>
        <p:spPr>
          <a:xfrm>
            <a:off x="3363976" y="3429000"/>
            <a:ext cx="2416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59360-C518-B528-BDA3-4B33452B0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F21660-4422-4576-01EB-7EB53551D334}"/>
              </a:ext>
            </a:extLst>
          </p:cNvPr>
          <p:cNvSpPr/>
          <p:nvPr/>
        </p:nvSpPr>
        <p:spPr>
          <a:xfrm>
            <a:off x="2907505" y="614363"/>
            <a:ext cx="3328987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91AEE-4DA9-2816-2AFC-344DE425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006" y="724101"/>
            <a:ext cx="3583987" cy="498219"/>
          </a:xfrm>
        </p:spPr>
        <p:txBody>
          <a:bodyPr/>
          <a:lstStyle/>
          <a:p>
            <a:pPr algn="ctr"/>
            <a:r>
              <a:rPr lang="en-US" dirty="0"/>
              <a:t>The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462750-EA2B-2726-180C-38EDDA45F938}"/>
              </a:ext>
            </a:extLst>
          </p:cNvPr>
          <p:cNvSpPr txBox="1"/>
          <p:nvPr/>
        </p:nvSpPr>
        <p:spPr>
          <a:xfrm>
            <a:off x="3185240" y="1467293"/>
            <a:ext cx="33409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Tuple = ( )</a:t>
            </a:r>
          </a:p>
          <a:p>
            <a:r>
              <a:rPr lang="en-US" sz="4400" dirty="0"/>
              <a:t>Array = [ ]</a:t>
            </a:r>
          </a:p>
          <a:p>
            <a:r>
              <a:rPr lang="en-US" sz="4400" dirty="0" err="1"/>
              <a:t>Dict</a:t>
            </a:r>
            <a:r>
              <a:rPr lang="en-US" sz="4400" dirty="0"/>
              <a:t>/Set = { }</a:t>
            </a:r>
          </a:p>
        </p:txBody>
      </p:sp>
    </p:spTree>
    <p:extLst>
      <p:ext uri="{BB962C8B-B14F-4D97-AF65-F5344CB8AC3E}">
        <p14:creationId xmlns:p14="http://schemas.microsoft.com/office/powerpoint/2010/main" val="332595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6BFB3F-3097-3582-AAE5-1C46B00D96A4}"/>
              </a:ext>
            </a:extLst>
          </p:cNvPr>
          <p:cNvSpPr/>
          <p:nvPr/>
        </p:nvSpPr>
        <p:spPr>
          <a:xfrm>
            <a:off x="2907505" y="614363"/>
            <a:ext cx="3328987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F835D-46CF-AAB4-3B2E-9403AFFA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006" y="724101"/>
            <a:ext cx="3583987" cy="498219"/>
          </a:xfrm>
        </p:spPr>
        <p:txBody>
          <a:bodyPr/>
          <a:lstStyle/>
          <a:p>
            <a:pPr algn="ctr"/>
            <a:r>
              <a:rPr lang="en-US" dirty="0"/>
              <a:t>Tuple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9E874-7A68-A851-4AF0-65AB79320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44" y="1896658"/>
            <a:ext cx="1981200" cy="146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E7D00-0342-EBBF-6EDB-D544AA637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132" y="1822450"/>
            <a:ext cx="35306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8868D-26EB-5F2E-1B2E-9C55B62EE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36B111-8ECE-47AE-BE93-D7463B850837}"/>
              </a:ext>
            </a:extLst>
          </p:cNvPr>
          <p:cNvSpPr/>
          <p:nvPr/>
        </p:nvSpPr>
        <p:spPr>
          <a:xfrm>
            <a:off x="2907505" y="614363"/>
            <a:ext cx="3328987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2723D-9A74-C515-5636-3A5F7E93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006" y="724101"/>
            <a:ext cx="3583987" cy="498219"/>
          </a:xfrm>
        </p:spPr>
        <p:txBody>
          <a:bodyPr/>
          <a:lstStyle/>
          <a:p>
            <a:pPr algn="ctr"/>
            <a:r>
              <a:rPr lang="en-US" dirty="0"/>
              <a:t>Tuple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9B2C6-347D-C5F1-9BFC-33F7750AD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682" y="1238451"/>
            <a:ext cx="4068635" cy="323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0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6DFDD-3315-2939-E7BD-B5635B5E1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ED1E30-19FF-22C6-74F6-3BFDA1B27368}"/>
              </a:ext>
            </a:extLst>
          </p:cNvPr>
          <p:cNvSpPr/>
          <p:nvPr/>
        </p:nvSpPr>
        <p:spPr>
          <a:xfrm>
            <a:off x="2326351" y="669232"/>
            <a:ext cx="4847082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2CD9D-9BBF-3B5B-5F60-60F2DBAF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351" y="740232"/>
            <a:ext cx="4847082" cy="498219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Slice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4ACFF-D4EC-1453-3F99-32AA29FB5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81" y="1409848"/>
            <a:ext cx="3873500" cy="147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2A3D1C-7AF6-1797-CDE0-BB1165250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123" y="1511448"/>
            <a:ext cx="3022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8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5911A-FA42-F01C-3612-22DC63ACE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A4FCBF-FE48-F345-1831-659F22FD4AA2}"/>
              </a:ext>
            </a:extLst>
          </p:cNvPr>
          <p:cNvSpPr/>
          <p:nvPr/>
        </p:nvSpPr>
        <p:spPr>
          <a:xfrm>
            <a:off x="2083982" y="584118"/>
            <a:ext cx="5394448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3634E-9EB4-BD69-DA8C-3EE1087B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909" y="655118"/>
            <a:ext cx="5102461" cy="498219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Remove / pop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FD0920-0F9A-54F2-1171-A34343DC1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694" y="1835150"/>
            <a:ext cx="2692400" cy="147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BB419-04D1-5A77-93AA-8ADFA8F0E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107" y="1790700"/>
            <a:ext cx="19685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7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817A9-98AD-C09E-E2D0-91B3400EB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36A32C-B754-1D74-1D61-69C9C790353D}"/>
              </a:ext>
            </a:extLst>
          </p:cNvPr>
          <p:cNvSpPr/>
          <p:nvPr/>
        </p:nvSpPr>
        <p:spPr>
          <a:xfrm>
            <a:off x="1664495" y="614363"/>
            <a:ext cx="6042166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108C5-E924-087B-5F6A-72B9EE0A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94" y="724101"/>
            <a:ext cx="6042167" cy="498219"/>
          </a:xfrm>
        </p:spPr>
        <p:txBody>
          <a:bodyPr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dict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AD3F9-8183-6745-B05A-BCB4FE2A9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708" y="1573619"/>
            <a:ext cx="3797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FE22D-860A-75D3-A3EB-FF5A0750B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7EEC3F-7D5B-583F-06B0-7F4EAC003E9E}"/>
              </a:ext>
            </a:extLst>
          </p:cNvPr>
          <p:cNvSpPr/>
          <p:nvPr/>
        </p:nvSpPr>
        <p:spPr>
          <a:xfrm>
            <a:off x="1664495" y="614363"/>
            <a:ext cx="6042166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3247F-C2AC-2F31-4000-16A914F1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94" y="724101"/>
            <a:ext cx="6042167" cy="498219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8F0CEC-7C98-6042-5827-CBDBD4332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44" y="1816100"/>
            <a:ext cx="2755900" cy="151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99D08-68D4-8793-A7D2-64EDD1DD0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450" y="1701800"/>
            <a:ext cx="2197100" cy="173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1168E4-8130-1A86-645F-40CDA8948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776" y="1701800"/>
            <a:ext cx="24892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0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C988E-6D4E-5092-933B-5D266A603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B2CAF9-2BAB-2CFD-FF27-8C708253C6AB}"/>
              </a:ext>
            </a:extLst>
          </p:cNvPr>
          <p:cNvSpPr/>
          <p:nvPr/>
        </p:nvSpPr>
        <p:spPr>
          <a:xfrm>
            <a:off x="1664495" y="614363"/>
            <a:ext cx="6042166" cy="51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D5104-4521-B463-6181-682401A3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94" y="630494"/>
            <a:ext cx="6042167" cy="498219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Brute force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32295-8DD6-59C8-2558-9442E5DE6497}"/>
              </a:ext>
            </a:extLst>
          </p:cNvPr>
          <p:cNvSpPr txBox="1"/>
          <p:nvPr/>
        </p:nvSpPr>
        <p:spPr>
          <a:xfrm>
            <a:off x="1409312" y="1407710"/>
            <a:ext cx="6692697" cy="267765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HK" sz="2800" b="0" i="0" dirty="0">
                <a:solidFill>
                  <a:srgbClr val="1F1F1F"/>
                </a:solidFill>
                <a:effectLst/>
                <a:latin typeface="Google Sans"/>
              </a:rPr>
              <a:t>In programming, a Brute Force algorithm </a:t>
            </a:r>
            <a:r>
              <a:rPr lang="en-HK" sz="2800" b="0" i="0" dirty="0">
                <a:solidFill>
                  <a:srgbClr val="040C28"/>
                </a:solidFill>
                <a:effectLst/>
                <a:latin typeface="Google Sans"/>
              </a:rPr>
              <a:t>solves a problem by generating all possible solutions and testing each one until it finds an answer that works</a:t>
            </a:r>
            <a:r>
              <a:rPr lang="en-HK" sz="2800" b="0" i="0" dirty="0">
                <a:solidFill>
                  <a:srgbClr val="1F1F1F"/>
                </a:solidFill>
                <a:effectLst/>
                <a:latin typeface="Google Sans"/>
              </a:rPr>
              <a:t>. It's not sophisticated or efficient, but it's guaranteed to deliver an answer if one exists.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005371"/>
      </p:ext>
    </p:extLst>
  </p:cSld>
  <p:clrMapOvr>
    <a:masterClrMapping/>
  </p:clrMapOvr>
</p:sld>
</file>

<file path=ppt/theme/theme1.xml><?xml version="1.0" encoding="utf-8"?>
<a:theme xmlns:a="http://schemas.openxmlformats.org/drawingml/2006/main" name="Pasos para estudiar un texto by Slidesgo">
  <a:themeElements>
    <a:clrScheme name="Simple Light">
      <a:dk1>
        <a:srgbClr val="222828"/>
      </a:dk1>
      <a:lt1>
        <a:srgbClr val="71C9B9"/>
      </a:lt1>
      <a:dk2>
        <a:srgbClr val="68B3A5"/>
      </a:dk2>
      <a:lt2>
        <a:srgbClr val="005051"/>
      </a:lt2>
      <a:accent1>
        <a:srgbClr val="FCC94C"/>
      </a:accent1>
      <a:accent2>
        <a:srgbClr val="FBFEE9"/>
      </a:accent2>
      <a:accent3>
        <a:srgbClr val="F1E4D1"/>
      </a:accent3>
      <a:accent4>
        <a:srgbClr val="E4DEC8"/>
      </a:accent4>
      <a:accent5>
        <a:srgbClr val="FFFFFF"/>
      </a:accent5>
      <a:accent6>
        <a:srgbClr val="C7404E"/>
      </a:accent6>
      <a:hlink>
        <a:srgbClr val="22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285</Words>
  <Application>Microsoft Macintosh PowerPoint</Application>
  <PresentationFormat>On-screen Show (16:9)</PresentationFormat>
  <Paragraphs>37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Gantari</vt:lpstr>
      <vt:lpstr>Gantari ExtraBold</vt:lpstr>
      <vt:lpstr>Hiragino Kaku Gothic Std W8</vt:lpstr>
      <vt:lpstr>Arial</vt:lpstr>
      <vt:lpstr>Google Sans</vt:lpstr>
      <vt:lpstr>Proxima Nova</vt:lpstr>
      <vt:lpstr>Pasos para estudiar un texto by Slidesgo</vt:lpstr>
      <vt:lpstr>Slidesgo Final Pages</vt:lpstr>
      <vt:lpstr>LeetCode訓練營 第4堂</vt:lpstr>
      <vt:lpstr>The structures</vt:lpstr>
      <vt:lpstr>Tuple</vt:lpstr>
      <vt:lpstr>Tuple</vt:lpstr>
      <vt:lpstr>Slice</vt:lpstr>
      <vt:lpstr>Remove / pop</vt:lpstr>
      <vt:lpstr>dict</vt:lpstr>
      <vt:lpstr>set</vt:lpstr>
      <vt:lpstr>Brute force</vt:lpstr>
      <vt:lpstr>Peter最近著迷於一款名為「太鼓達人」的遊戲,具體來說,只要按照遊戲中給出的鍵位提示,遊戲角色便可以隨節奏起舞。對於連續的 K 次正確按鍵,若任意兩次按鍵的時間間隔都不超過 1 秒,則算作一次 K 連擊。現在給出了一局小藍遊戲的記錄文件 log.txt,記錄了 N 條資料,每條包含正確按鍵字符、小藍實際按下的字符、以及按鍵時間對應的毫秒時間戳。 請計算出小藍最長的 K 連擊記錄是多少,輸出 K 的數值即可。  結果為一個整數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Peter Cheung</cp:lastModifiedBy>
  <cp:revision>79</cp:revision>
  <dcterms:modified xsi:type="dcterms:W3CDTF">2024-11-06T13:14:17Z</dcterms:modified>
</cp:coreProperties>
</file>