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410" r:id="rId5"/>
    <p:sldId id="383" r:id="rId6"/>
    <p:sldId id="438" r:id="rId7"/>
    <p:sldId id="437" r:id="rId8"/>
    <p:sldId id="439" r:id="rId9"/>
    <p:sldId id="442" r:id="rId10"/>
    <p:sldId id="440" r:id="rId11"/>
    <p:sldId id="441" r:id="rId12"/>
    <p:sldId id="443" r:id="rId13"/>
    <p:sldId id="444" r:id="rId14"/>
    <p:sldId id="4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63" autoAdjust="0"/>
    <p:restoredTop sz="96327" autoAdjust="0"/>
  </p:normalViewPr>
  <p:slideViewPr>
    <p:cSldViewPr snapToGrid="0">
      <p:cViewPr varScale="1">
        <p:scale>
          <a:sx n="212" d="100"/>
          <a:sy n="212" d="100"/>
        </p:scale>
        <p:origin x="175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9/20/24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345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H="1" flipV="1">
            <a:off x="-684565" y="-74407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41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1016892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75782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2580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712" r:id="rId6"/>
    <p:sldLayoutId id="2147483659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13" r:id="rId15"/>
    <p:sldLayoutId id="2147483714" r:id="rId1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2572569"/>
            <a:ext cx="5486400" cy="1130749"/>
          </a:xfrm>
        </p:spPr>
        <p:txBody>
          <a:bodyPr/>
          <a:lstStyle/>
          <a:p>
            <a:r>
              <a:rPr lang="en-US" dirty="0"/>
              <a:t>Java</a:t>
            </a:r>
            <a:r>
              <a:rPr lang="zh-TW" altLang="en-US" dirty="0"/>
              <a:t>第</a:t>
            </a:r>
            <a:r>
              <a:rPr lang="en-US" altLang="zh-TW" dirty="0"/>
              <a:t>17</a:t>
            </a:r>
            <a:r>
              <a:rPr lang="zh-TW" altLang="en-US" dirty="0"/>
              <a:t>堂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A5712C-5515-AE5A-63F0-35C85AD53F50}"/>
              </a:ext>
            </a:extLst>
          </p:cNvPr>
          <p:cNvSpPr txBox="1">
            <a:spLocks/>
          </p:cNvSpPr>
          <p:nvPr/>
        </p:nvSpPr>
        <p:spPr>
          <a:xfrm>
            <a:off x="6309904" y="3958753"/>
            <a:ext cx="5486400" cy="11307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Peter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B89E98A-76F2-4727-E87C-044AFBFBFC9D}"/>
              </a:ext>
            </a:extLst>
          </p:cNvPr>
          <p:cNvGrpSpPr/>
          <p:nvPr/>
        </p:nvGrpSpPr>
        <p:grpSpPr>
          <a:xfrm>
            <a:off x="8895249" y="166915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C99B37E1-0662-AF06-BA59-08807A76C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7B61884D-384E-35D2-B0C1-7CC17FB9451F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  <p:pic>
        <p:nvPicPr>
          <p:cNvPr id="1026" name="Picture 2" descr="Join the largest learning event in history, December 9-15, 2024">
            <a:extLst>
              <a:ext uri="{FF2B5EF4-FFF2-40B4-BE49-F238E27FC236}">
                <a16:creationId xmlns:a16="http://schemas.microsoft.com/office/drawing/2014/main" id="{F575A8F0-1B49-E870-41AA-F2F0F4B48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25" y="339465"/>
            <a:ext cx="2369303" cy="236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D329C6-1E72-FFB4-71CD-18355013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84" y="0"/>
            <a:ext cx="4729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6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C1B7-6E4E-3DEE-50C0-1CA3B1430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734F0-2DDD-AF70-F13D-F9E4C1929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4549552"/>
            <a:ext cx="5486400" cy="1645920"/>
          </a:xfrm>
        </p:spPr>
        <p:txBody>
          <a:bodyPr/>
          <a:lstStyle/>
          <a:p>
            <a:r>
              <a:rPr lang="en-US" sz="4000" dirty="0"/>
              <a:t>Peter</a:t>
            </a:r>
          </a:p>
          <a:p>
            <a:r>
              <a:rPr lang="en-US" sz="4000" dirty="0"/>
              <a:t>96554595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42E13EC-6E5A-6B3F-B917-D34167756C1B}"/>
              </a:ext>
            </a:extLst>
          </p:cNvPr>
          <p:cNvGrpSpPr/>
          <p:nvPr/>
        </p:nvGrpSpPr>
        <p:grpSpPr>
          <a:xfrm>
            <a:off x="339077" y="232229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39328B3-0710-9F81-16FF-ED097FA66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293EC005-5AF0-7F44-0950-F730990D564B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 dirty="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12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10590742" cy="3709987"/>
          </a:xfrm>
        </p:spPr>
        <p:txBody>
          <a:bodyPr tIns="457200">
            <a:normAutofit/>
          </a:bodyPr>
          <a:lstStyle/>
          <a:p>
            <a:pPr lvl="1"/>
            <a:r>
              <a:rPr lang="en-US" sz="4400" dirty="0"/>
              <a:t>Object Oriented Design in Swing</a:t>
            </a:r>
          </a:p>
          <a:p>
            <a:pPr lvl="2"/>
            <a:r>
              <a:rPr lang="en-US" altLang="zh-TW" sz="4400" dirty="0"/>
              <a:t>JTable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9B5BC5-F1A0-4E5F-E5DA-3003FF6BD7F9}"/>
              </a:ext>
            </a:extLst>
          </p:cNvPr>
          <p:cNvGrpSpPr/>
          <p:nvPr/>
        </p:nvGrpSpPr>
        <p:grpSpPr>
          <a:xfrm>
            <a:off x="8763996" y="6138953"/>
            <a:ext cx="3204873" cy="573461"/>
            <a:chOff x="8987127" y="145039"/>
            <a:chExt cx="3204873" cy="57346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92E4A975-0B7C-2B0A-C6D2-503D3A052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87127" y="145039"/>
              <a:ext cx="618692" cy="573461"/>
            </a:xfrm>
            <a:prstGeom prst="rect">
              <a:avLst/>
            </a:prstGeom>
          </p:spPr>
        </p:pic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CE3C53A2-50A2-3211-3E49-A00FAACE30AE}"/>
                </a:ext>
              </a:extLst>
            </p:cNvPr>
            <p:cNvSpPr txBox="1">
              <a:spLocks/>
            </p:cNvSpPr>
            <p:nvPr/>
          </p:nvSpPr>
          <p:spPr>
            <a:xfrm>
              <a:off x="9727359" y="187006"/>
              <a:ext cx="2464641" cy="489528"/>
            </a:xfrm>
            <a:prstGeom prst="rect">
              <a:avLst/>
            </a:prstGeom>
          </p:spPr>
          <p:txBody>
            <a:bodyPr vert="horz" lIns="0" tIns="0" rIns="0" bIns="0" rtlCol="0" anchor="b">
              <a:noAutofit/>
            </a:bodyPr>
            <a:lstStyle>
              <a:lvl1pPr algn="l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6000" b="1" i="0" kern="1200" spc="100" baseline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zh-TW" altLang="en-US" sz="3000"/>
                <a:t>香港編程學會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C0AEE7-AF7F-DBD4-7D3B-795708F7703D}"/>
              </a:ext>
            </a:extLst>
          </p:cNvPr>
          <p:cNvSpPr txBox="1"/>
          <p:nvPr/>
        </p:nvSpPr>
        <p:spPr>
          <a:xfrm>
            <a:off x="2531139" y="2500460"/>
            <a:ext cx="8860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In tradition, such as visual basic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D5D45-2F49-A8A2-BE75-CDBC3B21E3AD}"/>
              </a:ext>
            </a:extLst>
          </p:cNvPr>
          <p:cNvSpPr txBox="1"/>
          <p:nvPr/>
        </p:nvSpPr>
        <p:spPr>
          <a:xfrm>
            <a:off x="3422984" y="3923436"/>
            <a:ext cx="581646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table.set(0, 0, “Peter”)</a:t>
            </a:r>
          </a:p>
          <a:p>
            <a:r>
              <a:rPr lang="en-US" sz="4400">
                <a:solidFill>
                  <a:schemeClr val="bg1"/>
                </a:solidFill>
              </a:rPr>
              <a:t>table.set(0, 1, “hkps”)</a:t>
            </a:r>
          </a:p>
          <a:p>
            <a:r>
              <a:rPr lang="en-US" sz="4400">
                <a:solidFill>
                  <a:schemeClr val="bg1"/>
                </a:solidFill>
              </a:rPr>
              <a:t>table.setColor(0, 0, red)</a:t>
            </a:r>
          </a:p>
        </p:txBody>
      </p:sp>
    </p:spTree>
    <p:extLst>
      <p:ext uri="{BB962C8B-B14F-4D97-AF65-F5344CB8AC3E}">
        <p14:creationId xmlns:p14="http://schemas.microsoft.com/office/powerpoint/2010/main" val="426803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4BB9B8-058B-EA0E-699C-5E0C5A89792B}"/>
              </a:ext>
            </a:extLst>
          </p:cNvPr>
          <p:cNvSpPr txBox="1"/>
          <p:nvPr/>
        </p:nvSpPr>
        <p:spPr>
          <a:xfrm>
            <a:off x="532563" y="341644"/>
            <a:ext cx="201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Table Model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2F3F88-EE58-E598-6ABA-43E5EF161F93}"/>
              </a:ext>
            </a:extLst>
          </p:cNvPr>
          <p:cNvSpPr/>
          <p:nvPr/>
        </p:nvSpPr>
        <p:spPr>
          <a:xfrm>
            <a:off x="6611352" y="1696451"/>
            <a:ext cx="2508585" cy="35252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JTable</a:t>
            </a: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68AD86-EBF1-4A5A-2356-2D4A445A5123}"/>
              </a:ext>
            </a:extLst>
          </p:cNvPr>
          <p:cNvSpPr/>
          <p:nvPr/>
        </p:nvSpPr>
        <p:spPr>
          <a:xfrm>
            <a:off x="9382626" y="1696451"/>
            <a:ext cx="2508585" cy="35252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Swing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Engine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2BC4EE-7690-792E-CB54-DE3619D7CA6C}"/>
              </a:ext>
            </a:extLst>
          </p:cNvPr>
          <p:cNvSpPr/>
          <p:nvPr/>
        </p:nvSpPr>
        <p:spPr>
          <a:xfrm>
            <a:off x="362952" y="1696451"/>
            <a:ext cx="3240506" cy="8121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TableModel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F03C4D-E94F-137C-54DA-E3AF95C4CDB5}"/>
              </a:ext>
            </a:extLst>
          </p:cNvPr>
          <p:cNvSpPr/>
          <p:nvPr/>
        </p:nvSpPr>
        <p:spPr>
          <a:xfrm>
            <a:off x="362952" y="3256544"/>
            <a:ext cx="3240506" cy="1784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Your class</a:t>
            </a:r>
          </a:p>
          <a:p>
            <a:pPr algn="ctr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0F129C6C-49D8-4C95-672F-FAE957E4EFAB}"/>
              </a:ext>
            </a:extLst>
          </p:cNvPr>
          <p:cNvSpPr/>
          <p:nvPr/>
        </p:nvSpPr>
        <p:spPr>
          <a:xfrm rot="16200000">
            <a:off x="1705726" y="2607342"/>
            <a:ext cx="554956" cy="5504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B10BCB-C9E7-83B3-618D-E20AE517C6CA}"/>
              </a:ext>
            </a:extLst>
          </p:cNvPr>
          <p:cNvSpPr/>
          <p:nvPr/>
        </p:nvSpPr>
        <p:spPr>
          <a:xfrm>
            <a:off x="1282365" y="4325352"/>
            <a:ext cx="1401679" cy="53540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1C157D1-21D3-5503-958F-7EE50228BCB4}"/>
              </a:ext>
            </a:extLst>
          </p:cNvPr>
          <p:cNvSpPr/>
          <p:nvPr/>
        </p:nvSpPr>
        <p:spPr>
          <a:xfrm>
            <a:off x="7178315" y="3800477"/>
            <a:ext cx="1245269" cy="1257299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object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AF94894B-E12D-CFB3-7DE4-482A9FAC145F}"/>
              </a:ext>
            </a:extLst>
          </p:cNvPr>
          <p:cNvSpPr/>
          <p:nvPr/>
        </p:nvSpPr>
        <p:spPr>
          <a:xfrm>
            <a:off x="3700068" y="4197519"/>
            <a:ext cx="3374500" cy="55044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083CC51D-CBB8-EF74-5759-891DDC81E69D}"/>
              </a:ext>
            </a:extLst>
          </p:cNvPr>
          <p:cNvSpPr/>
          <p:nvPr/>
        </p:nvSpPr>
        <p:spPr>
          <a:xfrm rot="9557850">
            <a:off x="8419255" y="3711506"/>
            <a:ext cx="1293078" cy="55044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7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68739-E416-825B-A72B-49EABB53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E0ADB-AD8F-F48F-B8BF-3682A8BDFD50}"/>
              </a:ext>
            </a:extLst>
          </p:cNvPr>
          <p:cNvSpPr/>
          <p:nvPr/>
        </p:nvSpPr>
        <p:spPr>
          <a:xfrm>
            <a:off x="6611352" y="1696451"/>
            <a:ext cx="2508585" cy="43413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JTable</a:t>
            </a: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BC684B-5452-83A8-7534-87DF9734C516}"/>
              </a:ext>
            </a:extLst>
          </p:cNvPr>
          <p:cNvSpPr/>
          <p:nvPr/>
        </p:nvSpPr>
        <p:spPr>
          <a:xfrm>
            <a:off x="9382626" y="1696451"/>
            <a:ext cx="2508585" cy="35252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Swing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Engine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C9301-D652-C043-A960-BA0E887E66A4}"/>
              </a:ext>
            </a:extLst>
          </p:cNvPr>
          <p:cNvSpPr/>
          <p:nvPr/>
        </p:nvSpPr>
        <p:spPr>
          <a:xfrm>
            <a:off x="362952" y="1696451"/>
            <a:ext cx="3240506" cy="8121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TableModel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0D34E9-9BD3-F38E-8D55-4D172267E60B}"/>
              </a:ext>
            </a:extLst>
          </p:cNvPr>
          <p:cNvSpPr/>
          <p:nvPr/>
        </p:nvSpPr>
        <p:spPr>
          <a:xfrm>
            <a:off x="362952" y="3256544"/>
            <a:ext cx="3240506" cy="35252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Your class</a:t>
            </a: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C3222DE-CD16-3CB5-A6FE-3E2A5CBF3D2F}"/>
              </a:ext>
            </a:extLst>
          </p:cNvPr>
          <p:cNvSpPr/>
          <p:nvPr/>
        </p:nvSpPr>
        <p:spPr>
          <a:xfrm rot="16200000">
            <a:off x="1705726" y="2607342"/>
            <a:ext cx="554956" cy="5504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0AF041-BA58-76A7-E73B-B4FDAE1CC251}"/>
              </a:ext>
            </a:extLst>
          </p:cNvPr>
          <p:cNvSpPr/>
          <p:nvPr/>
        </p:nvSpPr>
        <p:spPr>
          <a:xfrm>
            <a:off x="1282365" y="6142120"/>
            <a:ext cx="1401679" cy="53540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978D96-509D-6912-893D-65F81A1C46C8}"/>
              </a:ext>
            </a:extLst>
          </p:cNvPr>
          <p:cNvSpPr/>
          <p:nvPr/>
        </p:nvSpPr>
        <p:spPr>
          <a:xfrm>
            <a:off x="6755731" y="3240534"/>
            <a:ext cx="2273969" cy="245114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object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C59285A-724C-01A0-191E-08E049ECF197}"/>
              </a:ext>
            </a:extLst>
          </p:cNvPr>
          <p:cNvSpPr/>
          <p:nvPr/>
        </p:nvSpPr>
        <p:spPr>
          <a:xfrm>
            <a:off x="3700068" y="4197519"/>
            <a:ext cx="2965426" cy="55044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542D344-465F-89D8-E001-44B64E0915F0}"/>
              </a:ext>
            </a:extLst>
          </p:cNvPr>
          <p:cNvSpPr/>
          <p:nvPr/>
        </p:nvSpPr>
        <p:spPr>
          <a:xfrm rot="9557850">
            <a:off x="8221169" y="3919187"/>
            <a:ext cx="1606653" cy="236581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8EC90-392D-C720-007E-A0ECE2D56BCC}"/>
              </a:ext>
            </a:extLst>
          </p:cNvPr>
          <p:cNvSpPr/>
          <p:nvPr/>
        </p:nvSpPr>
        <p:spPr>
          <a:xfrm>
            <a:off x="1282364" y="5502443"/>
            <a:ext cx="1401679" cy="5354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function3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A3C5D-EC30-DEB2-92E1-12BF2C2927F9}"/>
              </a:ext>
            </a:extLst>
          </p:cNvPr>
          <p:cNvSpPr/>
          <p:nvPr/>
        </p:nvSpPr>
        <p:spPr>
          <a:xfrm>
            <a:off x="1282364" y="4837697"/>
            <a:ext cx="1401679" cy="5354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function2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840F05-DE46-68EC-8B79-77D9010C4EC8}"/>
              </a:ext>
            </a:extLst>
          </p:cNvPr>
          <p:cNvSpPr/>
          <p:nvPr/>
        </p:nvSpPr>
        <p:spPr>
          <a:xfrm>
            <a:off x="1280077" y="4151639"/>
            <a:ext cx="1401679" cy="5354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function1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E0C6D-A924-D1F5-573E-C0E9F4AFCAAB}"/>
              </a:ext>
            </a:extLst>
          </p:cNvPr>
          <p:cNvSpPr/>
          <p:nvPr/>
        </p:nvSpPr>
        <p:spPr>
          <a:xfrm>
            <a:off x="7542496" y="4811570"/>
            <a:ext cx="638835" cy="1947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function3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7C5BB-2DAF-1C22-04B6-F446F8C13BBE}"/>
              </a:ext>
            </a:extLst>
          </p:cNvPr>
          <p:cNvSpPr/>
          <p:nvPr/>
        </p:nvSpPr>
        <p:spPr>
          <a:xfrm>
            <a:off x="7546225" y="4528371"/>
            <a:ext cx="638835" cy="1947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function2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0CBB25-C1DC-81E0-C0A5-78863DFF5D6C}"/>
              </a:ext>
            </a:extLst>
          </p:cNvPr>
          <p:cNvSpPr/>
          <p:nvPr/>
        </p:nvSpPr>
        <p:spPr>
          <a:xfrm>
            <a:off x="7546226" y="4224574"/>
            <a:ext cx="638835" cy="1947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function1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5154F0-FDD7-E17F-5167-18B442CBBE9C}"/>
              </a:ext>
            </a:extLst>
          </p:cNvPr>
          <p:cNvSpPr/>
          <p:nvPr/>
        </p:nvSpPr>
        <p:spPr>
          <a:xfrm>
            <a:off x="7542495" y="5221703"/>
            <a:ext cx="638835" cy="23402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Data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49387ABE-29DC-FEBD-C4A7-52DF0321B483}"/>
              </a:ext>
            </a:extLst>
          </p:cNvPr>
          <p:cNvSpPr/>
          <p:nvPr/>
        </p:nvSpPr>
        <p:spPr>
          <a:xfrm rot="9557850">
            <a:off x="8221168" y="4235031"/>
            <a:ext cx="1606653" cy="236581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3218D086-EB2D-C453-BFE8-182CAF228157}"/>
              </a:ext>
            </a:extLst>
          </p:cNvPr>
          <p:cNvSpPr/>
          <p:nvPr/>
        </p:nvSpPr>
        <p:spPr>
          <a:xfrm rot="9557850">
            <a:off x="8249454" y="4528784"/>
            <a:ext cx="1606653" cy="236581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-turn Arrow 22">
            <a:extLst>
              <a:ext uri="{FF2B5EF4-FFF2-40B4-BE49-F238E27FC236}">
                <a16:creationId xmlns:a16="http://schemas.microsoft.com/office/drawing/2014/main" id="{A8F4D66D-62FF-1824-3477-AFF0253618CA}"/>
              </a:ext>
            </a:extLst>
          </p:cNvPr>
          <p:cNvSpPr/>
          <p:nvPr/>
        </p:nvSpPr>
        <p:spPr>
          <a:xfrm rot="5400000" flipV="1">
            <a:off x="7059176" y="4972405"/>
            <a:ext cx="564886" cy="401753"/>
          </a:xfrm>
          <a:prstGeom prst="uturnArrow">
            <a:avLst>
              <a:gd name="adj1" fmla="val 10253"/>
              <a:gd name="adj2" fmla="val 25000"/>
              <a:gd name="adj3" fmla="val 19470"/>
              <a:gd name="adj4" fmla="val 43519"/>
              <a:gd name="adj5" fmla="val 96198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U-turn Arrow 23">
            <a:extLst>
              <a:ext uri="{FF2B5EF4-FFF2-40B4-BE49-F238E27FC236}">
                <a16:creationId xmlns:a16="http://schemas.microsoft.com/office/drawing/2014/main" id="{AE004B70-7C43-17D2-9287-03A7C2FD17BE}"/>
              </a:ext>
            </a:extLst>
          </p:cNvPr>
          <p:cNvSpPr/>
          <p:nvPr/>
        </p:nvSpPr>
        <p:spPr>
          <a:xfrm rot="5400000" flipV="1">
            <a:off x="6903066" y="4819394"/>
            <a:ext cx="870909" cy="401753"/>
          </a:xfrm>
          <a:prstGeom prst="uturnArrow">
            <a:avLst>
              <a:gd name="adj1" fmla="val 10253"/>
              <a:gd name="adj2" fmla="val 25000"/>
              <a:gd name="adj3" fmla="val 19470"/>
              <a:gd name="adj4" fmla="val 43519"/>
              <a:gd name="adj5" fmla="val 96198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-turn Arrow 24">
            <a:extLst>
              <a:ext uri="{FF2B5EF4-FFF2-40B4-BE49-F238E27FC236}">
                <a16:creationId xmlns:a16="http://schemas.microsoft.com/office/drawing/2014/main" id="{B716D2E0-2417-4B82-9F70-C11F17878461}"/>
              </a:ext>
            </a:extLst>
          </p:cNvPr>
          <p:cNvSpPr/>
          <p:nvPr/>
        </p:nvSpPr>
        <p:spPr>
          <a:xfrm rot="5400000" flipV="1">
            <a:off x="6768672" y="4678172"/>
            <a:ext cx="1153351" cy="401753"/>
          </a:xfrm>
          <a:prstGeom prst="uturnArrow">
            <a:avLst>
              <a:gd name="adj1" fmla="val 10253"/>
              <a:gd name="adj2" fmla="val 25000"/>
              <a:gd name="adj3" fmla="val 19470"/>
              <a:gd name="adj4" fmla="val 43519"/>
              <a:gd name="adj5" fmla="val 96198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0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81638E-8FDF-047C-F516-045183487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63" y="185153"/>
            <a:ext cx="11000873" cy="64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27B4B-8379-DC7D-F4DA-5E74332A6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746" y="0"/>
            <a:ext cx="6021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1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FB19-26FE-EF4C-A4C7-95517F991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9254DB-7477-D87C-C258-6A90845683AB}"/>
              </a:ext>
            </a:extLst>
          </p:cNvPr>
          <p:cNvSpPr/>
          <p:nvPr/>
        </p:nvSpPr>
        <p:spPr>
          <a:xfrm>
            <a:off x="3970421" y="305675"/>
            <a:ext cx="5275847" cy="59567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JFrame</a:t>
            </a: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3CB061-CD9E-EC21-0A67-60158692B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2798545" cy="757821"/>
          </a:xfrm>
        </p:spPr>
        <p:txBody>
          <a:bodyPr/>
          <a:lstStyle/>
          <a:p>
            <a:r>
              <a:rPr lang="en-US"/>
              <a:t>Interface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15BCF2-8755-BEE0-D6F3-C01D99CBEA9D}"/>
              </a:ext>
            </a:extLst>
          </p:cNvPr>
          <p:cNvSpPr/>
          <p:nvPr/>
        </p:nvSpPr>
        <p:spPr>
          <a:xfrm>
            <a:off x="6611352" y="1696451"/>
            <a:ext cx="2508585" cy="43413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JTable</a:t>
            </a: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673A8E-36D7-301F-06A6-F1DF45D466FB}"/>
              </a:ext>
            </a:extLst>
          </p:cNvPr>
          <p:cNvSpPr/>
          <p:nvPr/>
        </p:nvSpPr>
        <p:spPr>
          <a:xfrm>
            <a:off x="9508677" y="2166429"/>
            <a:ext cx="2508585" cy="35252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Swing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Engine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30F7D0-62A5-73B2-1EFA-61403E485B7F}"/>
              </a:ext>
            </a:extLst>
          </p:cNvPr>
          <p:cNvSpPr/>
          <p:nvPr/>
        </p:nvSpPr>
        <p:spPr>
          <a:xfrm>
            <a:off x="362952" y="1696451"/>
            <a:ext cx="3240506" cy="8121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TableModel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F070B-F6B1-EF1B-8118-C9E9A53CDA93}"/>
              </a:ext>
            </a:extLst>
          </p:cNvPr>
          <p:cNvSpPr/>
          <p:nvPr/>
        </p:nvSpPr>
        <p:spPr>
          <a:xfrm>
            <a:off x="362952" y="3256544"/>
            <a:ext cx="3240506" cy="352525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Your class</a:t>
            </a: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  <a:p>
            <a:pPr algn="ctr"/>
            <a:endParaRPr lang="en-US" sz="4400">
              <a:solidFill>
                <a:schemeClr val="bg1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E59FBD6F-AD86-03B8-944E-995849F403B9}"/>
              </a:ext>
            </a:extLst>
          </p:cNvPr>
          <p:cNvSpPr/>
          <p:nvPr/>
        </p:nvSpPr>
        <p:spPr>
          <a:xfrm rot="16200000">
            <a:off x="1705726" y="2607342"/>
            <a:ext cx="554956" cy="5504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9C88-54E1-3D45-5EF3-6DDF000092C6}"/>
              </a:ext>
            </a:extLst>
          </p:cNvPr>
          <p:cNvSpPr/>
          <p:nvPr/>
        </p:nvSpPr>
        <p:spPr>
          <a:xfrm>
            <a:off x="1282365" y="6142120"/>
            <a:ext cx="1401679" cy="535406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Data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7B3E62-42B2-F448-F484-EBE557F37EFE}"/>
              </a:ext>
            </a:extLst>
          </p:cNvPr>
          <p:cNvSpPr/>
          <p:nvPr/>
        </p:nvSpPr>
        <p:spPr>
          <a:xfrm>
            <a:off x="6755731" y="3240534"/>
            <a:ext cx="2273969" cy="2451148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object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92CEA25C-9C8B-732D-594C-AF313EAB8E2B}"/>
              </a:ext>
            </a:extLst>
          </p:cNvPr>
          <p:cNvSpPr/>
          <p:nvPr/>
        </p:nvSpPr>
        <p:spPr>
          <a:xfrm>
            <a:off x="3700068" y="4197519"/>
            <a:ext cx="2965426" cy="55044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1A3E1A3A-B49C-241B-D142-5E865B0A2C45}"/>
              </a:ext>
            </a:extLst>
          </p:cNvPr>
          <p:cNvSpPr/>
          <p:nvPr/>
        </p:nvSpPr>
        <p:spPr>
          <a:xfrm rot="9557850">
            <a:off x="8221169" y="3919187"/>
            <a:ext cx="1606653" cy="236581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1FDBAB-7EE7-C5F0-0A9A-210A469FE0E0}"/>
              </a:ext>
            </a:extLst>
          </p:cNvPr>
          <p:cNvSpPr/>
          <p:nvPr/>
        </p:nvSpPr>
        <p:spPr>
          <a:xfrm>
            <a:off x="1282364" y="5502443"/>
            <a:ext cx="1401679" cy="5354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function3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8D0996-9C21-CFAE-11C2-AA3279AEF5B4}"/>
              </a:ext>
            </a:extLst>
          </p:cNvPr>
          <p:cNvSpPr/>
          <p:nvPr/>
        </p:nvSpPr>
        <p:spPr>
          <a:xfrm>
            <a:off x="1282364" y="4837697"/>
            <a:ext cx="1401679" cy="5354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function2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A4390C-CF9C-7009-3A34-F7BDCFC018E8}"/>
              </a:ext>
            </a:extLst>
          </p:cNvPr>
          <p:cNvSpPr/>
          <p:nvPr/>
        </p:nvSpPr>
        <p:spPr>
          <a:xfrm>
            <a:off x="1280077" y="4151639"/>
            <a:ext cx="1401679" cy="53540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function1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016927-108D-2AD5-1907-F2B48F0429D2}"/>
              </a:ext>
            </a:extLst>
          </p:cNvPr>
          <p:cNvSpPr/>
          <p:nvPr/>
        </p:nvSpPr>
        <p:spPr>
          <a:xfrm>
            <a:off x="7542496" y="4811570"/>
            <a:ext cx="638835" cy="1947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function3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268BA-8518-ABDB-4A2A-F89A6234C655}"/>
              </a:ext>
            </a:extLst>
          </p:cNvPr>
          <p:cNvSpPr/>
          <p:nvPr/>
        </p:nvSpPr>
        <p:spPr>
          <a:xfrm>
            <a:off x="7546225" y="4528371"/>
            <a:ext cx="638835" cy="1947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function2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3809D-5754-3F9F-0F90-663BA9E3A9A7}"/>
              </a:ext>
            </a:extLst>
          </p:cNvPr>
          <p:cNvSpPr/>
          <p:nvPr/>
        </p:nvSpPr>
        <p:spPr>
          <a:xfrm>
            <a:off x="7546226" y="4224574"/>
            <a:ext cx="638835" cy="194768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/>
              <a:t>function1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B35BB8-D379-5B12-7E97-94BF27BF8813}"/>
              </a:ext>
            </a:extLst>
          </p:cNvPr>
          <p:cNvSpPr/>
          <p:nvPr/>
        </p:nvSpPr>
        <p:spPr>
          <a:xfrm>
            <a:off x="7542495" y="5221703"/>
            <a:ext cx="638835" cy="234021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/>
              <a:t>Data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CAE147A5-5D9A-FA0E-3A3D-53A7294CDF0B}"/>
              </a:ext>
            </a:extLst>
          </p:cNvPr>
          <p:cNvSpPr/>
          <p:nvPr/>
        </p:nvSpPr>
        <p:spPr>
          <a:xfrm rot="9557850">
            <a:off x="8221168" y="4235031"/>
            <a:ext cx="1606653" cy="236581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5E56D482-C94F-28E7-3ADD-2920CF13D99C}"/>
              </a:ext>
            </a:extLst>
          </p:cNvPr>
          <p:cNvSpPr/>
          <p:nvPr/>
        </p:nvSpPr>
        <p:spPr>
          <a:xfrm rot="9557850">
            <a:off x="8249454" y="4528784"/>
            <a:ext cx="1606653" cy="236581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-turn Arrow 22">
            <a:extLst>
              <a:ext uri="{FF2B5EF4-FFF2-40B4-BE49-F238E27FC236}">
                <a16:creationId xmlns:a16="http://schemas.microsoft.com/office/drawing/2014/main" id="{C2C7A92D-4173-3C1A-0358-B92FD8E85651}"/>
              </a:ext>
            </a:extLst>
          </p:cNvPr>
          <p:cNvSpPr/>
          <p:nvPr/>
        </p:nvSpPr>
        <p:spPr>
          <a:xfrm rot="5400000" flipV="1">
            <a:off x="7059176" y="4972405"/>
            <a:ext cx="564886" cy="401753"/>
          </a:xfrm>
          <a:prstGeom prst="uturnArrow">
            <a:avLst>
              <a:gd name="adj1" fmla="val 10253"/>
              <a:gd name="adj2" fmla="val 25000"/>
              <a:gd name="adj3" fmla="val 19470"/>
              <a:gd name="adj4" fmla="val 43519"/>
              <a:gd name="adj5" fmla="val 96198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U-turn Arrow 23">
            <a:extLst>
              <a:ext uri="{FF2B5EF4-FFF2-40B4-BE49-F238E27FC236}">
                <a16:creationId xmlns:a16="http://schemas.microsoft.com/office/drawing/2014/main" id="{A99464CF-6AF0-9BAF-7804-88D49C5D9CD1}"/>
              </a:ext>
            </a:extLst>
          </p:cNvPr>
          <p:cNvSpPr/>
          <p:nvPr/>
        </p:nvSpPr>
        <p:spPr>
          <a:xfrm rot="5400000" flipV="1">
            <a:off x="6903066" y="4819394"/>
            <a:ext cx="870909" cy="401753"/>
          </a:xfrm>
          <a:prstGeom prst="uturnArrow">
            <a:avLst>
              <a:gd name="adj1" fmla="val 10253"/>
              <a:gd name="adj2" fmla="val 25000"/>
              <a:gd name="adj3" fmla="val 19470"/>
              <a:gd name="adj4" fmla="val 43519"/>
              <a:gd name="adj5" fmla="val 96198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U-turn Arrow 24">
            <a:extLst>
              <a:ext uri="{FF2B5EF4-FFF2-40B4-BE49-F238E27FC236}">
                <a16:creationId xmlns:a16="http://schemas.microsoft.com/office/drawing/2014/main" id="{7C899A99-497F-67DE-583E-1D5B2956F91A}"/>
              </a:ext>
            </a:extLst>
          </p:cNvPr>
          <p:cNvSpPr/>
          <p:nvPr/>
        </p:nvSpPr>
        <p:spPr>
          <a:xfrm rot="5400000" flipV="1">
            <a:off x="6768672" y="4678172"/>
            <a:ext cx="1153351" cy="401753"/>
          </a:xfrm>
          <a:prstGeom prst="uturnArrow">
            <a:avLst>
              <a:gd name="adj1" fmla="val 10253"/>
              <a:gd name="adj2" fmla="val 25000"/>
              <a:gd name="adj3" fmla="val 19470"/>
              <a:gd name="adj4" fmla="val 43519"/>
              <a:gd name="adj5" fmla="val 96198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CD8AD79-3480-B8CB-E705-2DAA15D785B2}"/>
              </a:ext>
            </a:extLst>
          </p:cNvPr>
          <p:cNvSpPr/>
          <p:nvPr/>
        </p:nvSpPr>
        <p:spPr>
          <a:xfrm>
            <a:off x="4264548" y="1829987"/>
            <a:ext cx="1931715" cy="2038166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JButton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401D4248-F6F2-30F9-F6C7-76DC3E704BCF}"/>
              </a:ext>
            </a:extLst>
          </p:cNvPr>
          <p:cNvSpPr/>
          <p:nvPr/>
        </p:nvSpPr>
        <p:spPr>
          <a:xfrm rot="780871">
            <a:off x="5969921" y="3356461"/>
            <a:ext cx="1594204" cy="236581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77D56A-5973-BE16-5981-867EE0AF4F99}"/>
              </a:ext>
            </a:extLst>
          </p:cNvPr>
          <p:cNvSpPr/>
          <p:nvPr/>
        </p:nvSpPr>
        <p:spPr>
          <a:xfrm>
            <a:off x="4542199" y="3079532"/>
            <a:ext cx="1365253" cy="354023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actionListener</a:t>
            </a:r>
          </a:p>
        </p:txBody>
      </p:sp>
    </p:spTree>
    <p:extLst>
      <p:ext uri="{BB962C8B-B14F-4D97-AF65-F5344CB8AC3E}">
        <p14:creationId xmlns:p14="http://schemas.microsoft.com/office/powerpoint/2010/main" val="293623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F94193-338A-B380-8B14-EC39C0E14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21" y="444192"/>
            <a:ext cx="6674073" cy="5818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C2A4E5-EE14-492A-9A29-893962EA7A62}"/>
              </a:ext>
            </a:extLst>
          </p:cNvPr>
          <p:cNvSpPr/>
          <p:nvPr/>
        </p:nvSpPr>
        <p:spPr>
          <a:xfrm>
            <a:off x="9601199" y="3050005"/>
            <a:ext cx="1985211" cy="14919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XML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B8BCB6FB-2228-8A32-83D8-7C054C373896}"/>
              </a:ext>
            </a:extLst>
          </p:cNvPr>
          <p:cNvSpPr/>
          <p:nvPr/>
        </p:nvSpPr>
        <p:spPr>
          <a:xfrm>
            <a:off x="7032458" y="3639553"/>
            <a:ext cx="2454442" cy="53540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Serialization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0ABF1-403F-BB9C-5807-A7C237390BF7}"/>
              </a:ext>
            </a:extLst>
          </p:cNvPr>
          <p:cNvSpPr txBox="1"/>
          <p:nvPr/>
        </p:nvSpPr>
        <p:spPr>
          <a:xfrm>
            <a:off x="7247578" y="3034343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XStream</a:t>
            </a:r>
          </a:p>
        </p:txBody>
      </p:sp>
    </p:spTree>
    <p:extLst>
      <p:ext uri="{BB962C8B-B14F-4D97-AF65-F5344CB8AC3E}">
        <p14:creationId xmlns:p14="http://schemas.microsoft.com/office/powerpoint/2010/main" val="17976585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{0228B9BD-68A6-4A1F-9A2B-9F66DF95AF0C}tf78853419_win32</Template>
  <TotalTime>1730</TotalTime>
  <Words>115</Words>
  <Application>Microsoft Macintosh PowerPoint</Application>
  <PresentationFormat>Widescreen</PresentationFormat>
  <Paragraphs>85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Franklin Gothic Demi</vt:lpstr>
      <vt:lpstr>Custom</vt:lpstr>
      <vt:lpstr>Java第17堂</vt:lpstr>
      <vt:lpstr>Agenda</vt:lpstr>
      <vt:lpstr>PowerPoint Presentation</vt:lpstr>
      <vt:lpstr>PowerPoint Presentation</vt:lpstr>
      <vt:lpstr>Interface</vt:lpstr>
      <vt:lpstr>PowerPoint Presentation</vt:lpstr>
      <vt:lpstr>PowerPoint Presentation</vt:lpstr>
      <vt:lpstr>Interface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Java第一堂</dc:title>
  <dc:creator>Peter Quantr</dc:creator>
  <cp:lastModifiedBy>Peter Cheung</cp:lastModifiedBy>
  <cp:revision>202</cp:revision>
  <dcterms:created xsi:type="dcterms:W3CDTF">2024-05-10T11:32:53Z</dcterms:created>
  <dcterms:modified xsi:type="dcterms:W3CDTF">2024-09-20T13:35:40Z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