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7"/>
  </p:notesMasterIdLst>
  <p:handoutMasterIdLst>
    <p:handoutMasterId r:id="rId18"/>
  </p:handoutMasterIdLst>
  <p:sldIdLst>
    <p:sldId id="410" r:id="rId5"/>
    <p:sldId id="383" r:id="rId6"/>
    <p:sldId id="421" r:id="rId7"/>
    <p:sldId id="428" r:id="rId8"/>
    <p:sldId id="420" r:id="rId9"/>
    <p:sldId id="422" r:id="rId10"/>
    <p:sldId id="423" r:id="rId11"/>
    <p:sldId id="424" r:id="rId12"/>
    <p:sldId id="425" r:id="rId13"/>
    <p:sldId id="427" r:id="rId14"/>
    <p:sldId id="426" r:id="rId15"/>
    <p:sldId id="41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468" autoAdjust="0"/>
    <p:restoredTop sz="96327" autoAdjust="0"/>
  </p:normalViewPr>
  <p:slideViewPr>
    <p:cSldViewPr snapToGrid="0">
      <p:cViewPr varScale="1">
        <p:scale>
          <a:sx n="212" d="100"/>
          <a:sy n="212" d="100"/>
        </p:scale>
        <p:origin x="123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EDD12-BCD5-485B-BCBC-34BB01D7923C}" type="datetimeFigureOut">
              <a:rPr lang="en-US" smtClean="0"/>
              <a:t>7/5/24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230DF-5933-439D-898F-38E9AC9BA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7/5/24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83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457200" indent="0">
              <a:spcBef>
                <a:spcPts val="1800"/>
              </a:spcBef>
              <a:buNone/>
              <a:defRPr sz="2000"/>
            </a:lvl2pPr>
            <a:lvl3pPr marL="914400" indent="0">
              <a:spcBef>
                <a:spcPts val="1800"/>
              </a:spcBef>
              <a:buNone/>
              <a:defRPr sz="2000"/>
            </a:lvl3pPr>
            <a:lvl4pPr marL="1371600" indent="0">
              <a:spcBef>
                <a:spcPts val="1800"/>
              </a:spcBef>
              <a:buNone/>
              <a:defRPr sz="2000"/>
            </a:lvl4pPr>
            <a:lvl5pPr marL="1828800" indent="0">
              <a:spcBef>
                <a:spcPts val="1800"/>
              </a:spcBef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>
              <a:spcBef>
                <a:spcPts val="18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en-US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1016892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75782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2580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9436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Shape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sz="2000"/>
            </a:lvl3pPr>
            <a:lvl4pPr marL="1371600" indent="0">
              <a:spcBef>
                <a:spcPts val="1800"/>
              </a:spcBef>
              <a:buFont typeface="+mj-lt"/>
              <a:buNone/>
              <a:defRPr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712" r:id="rId6"/>
    <p:sldLayoutId id="2147483659" r:id="rId7"/>
    <p:sldLayoutId id="2147483709" r:id="rId8"/>
    <p:sldLayoutId id="2147483708" r:id="rId9"/>
    <p:sldLayoutId id="2147483707" r:id="rId10"/>
    <p:sldLayoutId id="2147483706" r:id="rId11"/>
    <p:sldLayoutId id="2147483705" r:id="rId12"/>
    <p:sldLayoutId id="2147483704" r:id="rId13"/>
    <p:sldLayoutId id="2147483703" r:id="rId14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904" y="2572569"/>
            <a:ext cx="5486400" cy="1130749"/>
          </a:xfrm>
        </p:spPr>
        <p:txBody>
          <a:bodyPr/>
          <a:lstStyle/>
          <a:p>
            <a:r>
              <a:rPr lang="en-US" dirty="0"/>
              <a:t>Java</a:t>
            </a:r>
            <a:r>
              <a:rPr lang="zh-TW" altLang="en-US" dirty="0"/>
              <a:t>第</a:t>
            </a:r>
            <a:r>
              <a:rPr lang="en-US" altLang="zh-TW" dirty="0"/>
              <a:t>9</a:t>
            </a:r>
            <a:r>
              <a:rPr lang="zh-TW" altLang="en-US" dirty="0"/>
              <a:t>堂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7A5712C-5515-AE5A-63F0-35C85AD53F50}"/>
              </a:ext>
            </a:extLst>
          </p:cNvPr>
          <p:cNvSpPr txBox="1">
            <a:spLocks/>
          </p:cNvSpPr>
          <p:nvPr/>
        </p:nvSpPr>
        <p:spPr>
          <a:xfrm>
            <a:off x="6309904" y="3958753"/>
            <a:ext cx="5486400" cy="113074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Peter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B89E98A-76F2-4727-E87C-044AFBFBFC9D}"/>
              </a:ext>
            </a:extLst>
          </p:cNvPr>
          <p:cNvGrpSpPr/>
          <p:nvPr/>
        </p:nvGrpSpPr>
        <p:grpSpPr>
          <a:xfrm>
            <a:off x="8895249" y="166915"/>
            <a:ext cx="3204873" cy="573461"/>
            <a:chOff x="8987127" y="145039"/>
            <a:chExt cx="3204873" cy="57346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C99B37E1-0662-AF06-BA59-08807A76C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87127" y="145039"/>
              <a:ext cx="618692" cy="573461"/>
            </a:xfrm>
            <a:prstGeom prst="rect">
              <a:avLst/>
            </a:prstGeom>
          </p:spPr>
        </p:pic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7B61884D-384E-35D2-B0C1-7CC17FB9451F}"/>
                </a:ext>
              </a:extLst>
            </p:cNvPr>
            <p:cNvSpPr txBox="1">
              <a:spLocks/>
            </p:cNvSpPr>
            <p:nvPr/>
          </p:nvSpPr>
          <p:spPr>
            <a:xfrm>
              <a:off x="9727359" y="187006"/>
              <a:ext cx="2464641" cy="489528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6000" b="1" i="0" kern="1200" spc="10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zh-TW" altLang="en-US" sz="3000" dirty="0"/>
                <a:t>香港編程學會</a:t>
              </a:r>
              <a:endParaRPr lang="en-US" sz="3000" dirty="0"/>
            </a:p>
          </p:txBody>
        </p:sp>
      </p:grpSp>
      <p:pic>
        <p:nvPicPr>
          <p:cNvPr id="1026" name="Picture 2" descr="Join the largest learning event in history, December 9-15, 2024">
            <a:extLst>
              <a:ext uri="{FF2B5EF4-FFF2-40B4-BE49-F238E27FC236}">
                <a16:creationId xmlns:a16="http://schemas.microsoft.com/office/drawing/2014/main" id="{F575A8F0-1B49-E870-41AA-F2F0F4B48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25" y="339465"/>
            <a:ext cx="2369303" cy="236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0B3B5-F5EC-D81E-F0C9-ED844A295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3857324" cy="1906399"/>
          </a:xfrm>
        </p:spPr>
        <p:txBody>
          <a:bodyPr/>
          <a:lstStyle/>
          <a:p>
            <a:r>
              <a:rPr lang="en-US" dirty="0"/>
              <a:t>Multi-thread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示範二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A044B8-9F8F-0D45-59E4-56C098106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710" y="0"/>
            <a:ext cx="3788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70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951CF-35B4-16AC-F1FD-72F9806BF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功課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0DDC20-2A11-39A4-15AB-3ED2677EE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448" y="1507999"/>
            <a:ext cx="9066662" cy="487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53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0C1B7-6E4E-3DEE-50C0-1CA3B1430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734F0-2DDD-AF70-F13D-F9E4C19294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360" y="4549552"/>
            <a:ext cx="5486400" cy="1645920"/>
          </a:xfrm>
        </p:spPr>
        <p:txBody>
          <a:bodyPr/>
          <a:lstStyle/>
          <a:p>
            <a:r>
              <a:rPr lang="en-US" sz="4000" dirty="0"/>
              <a:t>Peter</a:t>
            </a:r>
          </a:p>
          <a:p>
            <a:r>
              <a:rPr lang="en-US" sz="4000" dirty="0"/>
              <a:t>96554595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2E13EC-6E5A-6B3F-B917-D34167756C1B}"/>
              </a:ext>
            </a:extLst>
          </p:cNvPr>
          <p:cNvGrpSpPr/>
          <p:nvPr/>
        </p:nvGrpSpPr>
        <p:grpSpPr>
          <a:xfrm>
            <a:off x="339077" y="232229"/>
            <a:ext cx="3204873" cy="573461"/>
            <a:chOff x="8987127" y="145039"/>
            <a:chExt cx="3204873" cy="57346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D39328B3-0710-9F81-16FF-ED097FA66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87127" y="145039"/>
              <a:ext cx="618692" cy="573461"/>
            </a:xfrm>
            <a:prstGeom prst="rect">
              <a:avLst/>
            </a:prstGeom>
          </p:spPr>
        </p:pic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293EC005-5AF0-7F44-0950-F730990D564B}"/>
                </a:ext>
              </a:extLst>
            </p:cNvPr>
            <p:cNvSpPr txBox="1">
              <a:spLocks/>
            </p:cNvSpPr>
            <p:nvPr/>
          </p:nvSpPr>
          <p:spPr>
            <a:xfrm>
              <a:off x="9727359" y="187006"/>
              <a:ext cx="2464641" cy="489528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6000" b="1" i="0" kern="1200" spc="10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zh-TW" altLang="en-US" sz="3000" dirty="0"/>
                <a:t>香港編程學會</a:t>
              </a:r>
              <a:endParaRPr lang="en-US"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94121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0BF65-C84B-45C3-72CA-AFDA6885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EBC2C-6DD7-5003-38EB-40753046FE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725" y="2281238"/>
            <a:ext cx="10590742" cy="3709987"/>
          </a:xfrm>
        </p:spPr>
        <p:txBody>
          <a:bodyPr tIns="457200">
            <a:normAutofit/>
          </a:bodyPr>
          <a:lstStyle/>
          <a:p>
            <a:pPr lvl="1"/>
            <a:r>
              <a:rPr lang="en-US" sz="4400" dirty="0"/>
              <a:t>Constructor</a:t>
            </a:r>
          </a:p>
          <a:p>
            <a:pPr lvl="1"/>
            <a:r>
              <a:rPr lang="en-US" sz="4400" dirty="0" err="1"/>
              <a:t>JDialog</a:t>
            </a:r>
            <a:r>
              <a:rPr lang="en-US" sz="4400" dirty="0"/>
              <a:t>, </a:t>
            </a:r>
            <a:r>
              <a:rPr lang="en-US" sz="4400" dirty="0" err="1"/>
              <a:t>JCheckbox</a:t>
            </a:r>
            <a:r>
              <a:rPr lang="en-US" sz="4400" dirty="0"/>
              <a:t>, </a:t>
            </a:r>
            <a:r>
              <a:rPr lang="en-US" sz="4400" dirty="0" err="1"/>
              <a:t>JComboBox</a:t>
            </a:r>
            <a:endParaRPr lang="en-US" sz="4400" dirty="0"/>
          </a:p>
          <a:p>
            <a:pPr lvl="1"/>
            <a:r>
              <a:rPr lang="en-US" sz="4400" dirty="0"/>
              <a:t>Inheritance</a:t>
            </a:r>
            <a:r>
              <a:rPr lang="zh-TW" altLang="en-US" sz="4400" dirty="0"/>
              <a:t>真實應用初體驗</a:t>
            </a:r>
            <a:endParaRPr lang="en-US" altLang="zh-TW" sz="4400" dirty="0"/>
          </a:p>
          <a:p>
            <a:pPr lvl="1"/>
            <a:r>
              <a:rPr lang="en-US" sz="4400" dirty="0"/>
              <a:t>Multi-thread</a:t>
            </a:r>
            <a:r>
              <a:rPr lang="zh-TW" altLang="en-US" sz="4400" dirty="0"/>
              <a:t>初體驗</a:t>
            </a:r>
            <a:endParaRPr lang="en-US" sz="4400" dirty="0"/>
          </a:p>
          <a:p>
            <a:pPr lvl="1"/>
            <a:endParaRPr lang="en-US" sz="4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9B5BC5-F1A0-4E5F-E5DA-3003FF6BD7F9}"/>
              </a:ext>
            </a:extLst>
          </p:cNvPr>
          <p:cNvGrpSpPr/>
          <p:nvPr/>
        </p:nvGrpSpPr>
        <p:grpSpPr>
          <a:xfrm>
            <a:off x="8763996" y="6138953"/>
            <a:ext cx="3204873" cy="573461"/>
            <a:chOff x="8987127" y="145039"/>
            <a:chExt cx="3204873" cy="57346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92E4A975-0B7C-2B0A-C6D2-503D3A052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87127" y="145039"/>
              <a:ext cx="618692" cy="573461"/>
            </a:xfrm>
            <a:prstGeom prst="rect">
              <a:avLst/>
            </a:prstGeom>
          </p:spPr>
        </p:pic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CE3C53A2-50A2-3211-3E49-A00FAACE30AE}"/>
                </a:ext>
              </a:extLst>
            </p:cNvPr>
            <p:cNvSpPr txBox="1">
              <a:spLocks/>
            </p:cNvSpPr>
            <p:nvPr/>
          </p:nvSpPr>
          <p:spPr>
            <a:xfrm>
              <a:off x="9727359" y="187006"/>
              <a:ext cx="2464641" cy="489528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6000" b="1" i="0" kern="1200" spc="10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zh-TW" altLang="en-US" sz="3000"/>
                <a:t>香港編程學會</a:t>
              </a:r>
              <a:endParaRPr lang="en-US"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E0A98-4757-1E3A-B8C6-5BD139DDC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B46B8C-5165-C79F-175E-567A7CBCD8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81298" y="1498235"/>
            <a:ext cx="9278588" cy="45185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A constructor in Java is a </a:t>
            </a:r>
            <a:r>
              <a:rPr 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special method</a:t>
            </a:r>
            <a:r>
              <a:rPr lang="en-US" sz="3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 that is used to initialize objects. The constructor is called when an object of a class is created.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8722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5870D1-7740-5EA2-BCB2-8DCB1068D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216" y="0"/>
            <a:ext cx="40474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6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E0A98-4757-1E3A-B8C6-5BD139DDC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JDialog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1D5F1-FA58-33D5-4890-9D74928EBB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32166" y="138545"/>
            <a:ext cx="8645236" cy="665018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000" dirty="0" err="1"/>
              <a:t>JDialog</a:t>
            </a:r>
            <a:r>
              <a:rPr lang="en-US" sz="1000" dirty="0"/>
              <a:t> is a part Java swing package. The main purpose of the dialog is to add components to it. </a:t>
            </a:r>
            <a:r>
              <a:rPr lang="en-US" sz="1000" dirty="0" err="1"/>
              <a:t>JDialog</a:t>
            </a:r>
            <a:r>
              <a:rPr lang="en-US" sz="1000" dirty="0"/>
              <a:t> can be customized according to user need 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000" dirty="0"/>
              <a:t>Constructor of the class are: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000" dirty="0" err="1"/>
              <a:t>JDialog</a:t>
            </a:r>
            <a:r>
              <a:rPr lang="en-US" sz="1000" dirty="0"/>
              <a:t>() : creates an empty dialog without any title or any specified owner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000" dirty="0" err="1"/>
              <a:t>JDialog</a:t>
            </a:r>
            <a:r>
              <a:rPr lang="en-US" sz="1000" dirty="0"/>
              <a:t>(Frame o) :creates an empty dialog with a specified frame as its owner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000" dirty="0" err="1"/>
              <a:t>JDialog</a:t>
            </a:r>
            <a:r>
              <a:rPr lang="en-US" sz="1000" dirty="0"/>
              <a:t>(Frame o, String s) : creates an empty dialog with a specified frame as its owner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000" dirty="0"/>
              <a:t>and a specified title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000" dirty="0" err="1"/>
              <a:t>JDialog</a:t>
            </a:r>
            <a:r>
              <a:rPr lang="en-US" sz="1000" dirty="0"/>
              <a:t>(Window o) : creates an empty dialog with a specified window as its owner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000" dirty="0" err="1"/>
              <a:t>JDialog</a:t>
            </a:r>
            <a:r>
              <a:rPr lang="en-US" sz="1000" dirty="0"/>
              <a:t>(Window o, String t) : creates an empty dialog with a specified window as its owner and specified title.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000" dirty="0" err="1"/>
              <a:t>JDialog</a:t>
            </a:r>
            <a:r>
              <a:rPr lang="en-US" sz="1000" dirty="0"/>
              <a:t>(Dialog o) :creates an empty dialog with a specified dialog as its owner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000" dirty="0" err="1"/>
              <a:t>JDialog</a:t>
            </a:r>
            <a:r>
              <a:rPr lang="en-US" sz="1000" dirty="0"/>
              <a:t>(Dialog o, String s) : creates an empty dialog with a specified dialog as its owner and specified title.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000" dirty="0"/>
              <a:t>Commonly used methods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000" dirty="0" err="1"/>
              <a:t>setLayout</a:t>
            </a:r>
            <a:r>
              <a:rPr lang="en-US" sz="1000" dirty="0"/>
              <a:t>(</a:t>
            </a:r>
            <a:r>
              <a:rPr lang="en-US" sz="1000" dirty="0" err="1"/>
              <a:t>LayoutManager</a:t>
            </a:r>
            <a:r>
              <a:rPr lang="en-US" sz="1000" dirty="0"/>
              <a:t> m) : sets the layout of the dialog to specified layout manager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000" dirty="0" err="1"/>
              <a:t>setJMenuBar</a:t>
            </a:r>
            <a:r>
              <a:rPr lang="en-US" sz="1000" dirty="0"/>
              <a:t>(</a:t>
            </a:r>
            <a:r>
              <a:rPr lang="en-US" sz="1000" dirty="0" err="1"/>
              <a:t>JMenuBar</a:t>
            </a:r>
            <a:r>
              <a:rPr lang="en-US" sz="1000" dirty="0"/>
              <a:t> m) : sets the </a:t>
            </a:r>
            <a:r>
              <a:rPr lang="en-US" sz="1000" dirty="0" err="1"/>
              <a:t>menubar</a:t>
            </a:r>
            <a:r>
              <a:rPr lang="en-US" sz="1000" dirty="0"/>
              <a:t> of the dialog to specified </a:t>
            </a:r>
            <a:r>
              <a:rPr lang="en-US" sz="1000" dirty="0" err="1"/>
              <a:t>menubar</a:t>
            </a:r>
            <a:endParaRPr lang="en-US" sz="10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000" dirty="0"/>
              <a:t>add(Component c): adds component to the dialog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000" dirty="0" err="1"/>
              <a:t>isVisible</a:t>
            </a:r>
            <a:r>
              <a:rPr lang="en-US" sz="1000" dirty="0"/>
              <a:t>(</a:t>
            </a:r>
            <a:r>
              <a:rPr lang="en-US" sz="1000" dirty="0" err="1"/>
              <a:t>boolean</a:t>
            </a:r>
            <a:r>
              <a:rPr lang="en-US" sz="1000" dirty="0"/>
              <a:t> b): sets the visibility of the dialog, if value of the </a:t>
            </a:r>
            <a:r>
              <a:rPr lang="en-US" sz="1000" dirty="0" err="1"/>
              <a:t>boolean</a:t>
            </a:r>
            <a:r>
              <a:rPr lang="en-US" sz="1000" dirty="0"/>
              <a:t> is true then visible else invisible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000" dirty="0"/>
              <a:t>update(Graphics g) : calls the paint(g) function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000" dirty="0"/>
              <a:t>remove(Component c) : removes the component c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000" dirty="0" err="1"/>
              <a:t>getGraphics</a:t>
            </a:r>
            <a:r>
              <a:rPr lang="en-US" sz="1000" dirty="0"/>
              <a:t>() : returns the graphics context of the component.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000" dirty="0" err="1"/>
              <a:t>getLayeredPane</a:t>
            </a:r>
            <a:r>
              <a:rPr lang="en-US" sz="1000" dirty="0"/>
              <a:t>() : returns the layered pane for the dialog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000" dirty="0" err="1"/>
              <a:t>setContentPane</a:t>
            </a:r>
            <a:r>
              <a:rPr lang="en-US" sz="1000" dirty="0"/>
              <a:t>(Container c) :sets the content pane for the dialog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000" dirty="0" err="1"/>
              <a:t>setLayeredPane</a:t>
            </a:r>
            <a:r>
              <a:rPr lang="en-US" sz="1000" dirty="0"/>
              <a:t>(</a:t>
            </a:r>
            <a:r>
              <a:rPr lang="en-US" sz="1000" dirty="0" err="1"/>
              <a:t>JLayeredPane</a:t>
            </a:r>
            <a:r>
              <a:rPr lang="en-US" sz="1000" dirty="0"/>
              <a:t> l) : set the layered pane for the dialog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000" dirty="0" err="1"/>
              <a:t>setRootPane</a:t>
            </a:r>
            <a:r>
              <a:rPr lang="en-US" sz="1000" dirty="0"/>
              <a:t>(</a:t>
            </a:r>
            <a:r>
              <a:rPr lang="en-US" sz="1000" dirty="0" err="1"/>
              <a:t>JRootPane</a:t>
            </a:r>
            <a:r>
              <a:rPr lang="en-US" sz="1000" dirty="0"/>
              <a:t> r) : sets the </a:t>
            </a:r>
            <a:r>
              <a:rPr lang="en-US" sz="1000" dirty="0" err="1"/>
              <a:t>rootPane</a:t>
            </a:r>
            <a:r>
              <a:rPr lang="en-US" sz="1000" dirty="0"/>
              <a:t> for the dialog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000" dirty="0" err="1"/>
              <a:t>getJMenuBar</a:t>
            </a:r>
            <a:r>
              <a:rPr lang="en-US" sz="1000" dirty="0"/>
              <a:t>() : returns the </a:t>
            </a:r>
            <a:r>
              <a:rPr lang="en-US" sz="1000" dirty="0" err="1"/>
              <a:t>menubar</a:t>
            </a:r>
            <a:r>
              <a:rPr lang="en-US" sz="1000" dirty="0"/>
              <a:t> of the component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000" dirty="0" err="1"/>
              <a:t>setTransferHandler</a:t>
            </a:r>
            <a:r>
              <a:rPr lang="en-US" sz="1000" dirty="0"/>
              <a:t>(</a:t>
            </a:r>
            <a:r>
              <a:rPr lang="en-US" sz="1000" dirty="0" err="1"/>
              <a:t>TransferHandler</a:t>
            </a:r>
            <a:r>
              <a:rPr lang="en-US" sz="1000" dirty="0"/>
              <a:t> n) : Sets the </a:t>
            </a:r>
            <a:r>
              <a:rPr lang="en-US" sz="1000" dirty="0" err="1"/>
              <a:t>transferHandler</a:t>
            </a:r>
            <a:r>
              <a:rPr lang="en-US" sz="1000" dirty="0"/>
              <a:t> property, which is a mechanism to support transfer of data into this component.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000" dirty="0" err="1"/>
              <a:t>setRootPaneCheckingEnabled</a:t>
            </a:r>
            <a:r>
              <a:rPr lang="en-US" sz="1000" dirty="0"/>
              <a:t>(</a:t>
            </a:r>
            <a:r>
              <a:rPr lang="en-US" sz="1000" dirty="0" err="1"/>
              <a:t>boolean</a:t>
            </a:r>
            <a:r>
              <a:rPr lang="en-US" sz="1000" dirty="0"/>
              <a:t> enabled) : Sets whether calls to add and </a:t>
            </a:r>
            <a:r>
              <a:rPr lang="en-US" sz="1000" dirty="0" err="1"/>
              <a:t>setLayout</a:t>
            </a:r>
            <a:r>
              <a:rPr lang="en-US" sz="1000" dirty="0"/>
              <a:t> are forwarded to the </a:t>
            </a:r>
            <a:r>
              <a:rPr lang="en-US" sz="1000" dirty="0" err="1"/>
              <a:t>contentPane</a:t>
            </a:r>
            <a:r>
              <a:rPr lang="en-US" sz="1000" dirty="0"/>
              <a:t>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000" dirty="0" err="1"/>
              <a:t>setRootPane</a:t>
            </a:r>
            <a:r>
              <a:rPr lang="en-US" sz="1000" dirty="0"/>
              <a:t>(</a:t>
            </a:r>
            <a:r>
              <a:rPr lang="en-US" sz="1000" dirty="0" err="1"/>
              <a:t>JRootPane</a:t>
            </a:r>
            <a:r>
              <a:rPr lang="en-US" sz="1000" dirty="0"/>
              <a:t> root) :Sets the </a:t>
            </a:r>
            <a:r>
              <a:rPr lang="en-US" sz="1000" dirty="0" err="1"/>
              <a:t>rootPane</a:t>
            </a:r>
            <a:r>
              <a:rPr lang="en-US" sz="1000" dirty="0"/>
              <a:t> property of the dialog.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000" dirty="0" err="1"/>
              <a:t>setGlassPane</a:t>
            </a:r>
            <a:r>
              <a:rPr lang="en-US" sz="1000" dirty="0"/>
              <a:t>(Component glass) : Sets the </a:t>
            </a:r>
            <a:r>
              <a:rPr lang="en-US" sz="1000" dirty="0" err="1"/>
              <a:t>glassPane</a:t>
            </a:r>
            <a:r>
              <a:rPr lang="en-US" sz="1000" dirty="0"/>
              <a:t> property of the dialog.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000" dirty="0"/>
              <a:t>repaint(long time, int x, int y, int width, int height): Repaints the specified rectangle of this component within time milliseconds.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000" dirty="0"/>
              <a:t>remove(Component c): Removes the specified component from the dialog.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000" dirty="0" err="1"/>
              <a:t>isRootPaneCheckingEnabled</a:t>
            </a:r>
            <a:r>
              <a:rPr lang="en-US" sz="1000" dirty="0"/>
              <a:t>() : Returns whether calls to add and </a:t>
            </a:r>
            <a:r>
              <a:rPr lang="en-US" sz="1000" dirty="0" err="1"/>
              <a:t>setLayout</a:t>
            </a:r>
            <a:r>
              <a:rPr lang="en-US" sz="1000" dirty="0"/>
              <a:t> are forwarded to the </a:t>
            </a:r>
            <a:r>
              <a:rPr lang="en-US" sz="1000" dirty="0" err="1"/>
              <a:t>contentPane</a:t>
            </a:r>
            <a:r>
              <a:rPr lang="en-US" sz="1000" dirty="0"/>
              <a:t> or not 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000" dirty="0" err="1"/>
              <a:t>getTransferHandler</a:t>
            </a:r>
            <a:r>
              <a:rPr lang="en-US" sz="1000" dirty="0"/>
              <a:t>() : returns the </a:t>
            </a:r>
            <a:r>
              <a:rPr lang="en-US" sz="1000" dirty="0" err="1"/>
              <a:t>transferHandler</a:t>
            </a:r>
            <a:r>
              <a:rPr lang="en-US" sz="1000" dirty="0"/>
              <a:t> property.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000" dirty="0" err="1"/>
              <a:t>getRootPane</a:t>
            </a:r>
            <a:r>
              <a:rPr lang="en-US" sz="1000" dirty="0"/>
              <a:t>() : Returns the </a:t>
            </a:r>
            <a:r>
              <a:rPr lang="en-US" sz="1000" dirty="0" err="1"/>
              <a:t>rootPane</a:t>
            </a:r>
            <a:r>
              <a:rPr lang="en-US" sz="1000" dirty="0"/>
              <a:t> object for this dialog.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000" dirty="0" err="1"/>
              <a:t>getGlassPane</a:t>
            </a:r>
            <a:r>
              <a:rPr lang="en-US" sz="1000" dirty="0"/>
              <a:t>() : Returns the </a:t>
            </a:r>
            <a:r>
              <a:rPr lang="en-US" sz="1000" dirty="0" err="1"/>
              <a:t>glassPane</a:t>
            </a:r>
            <a:r>
              <a:rPr lang="en-US" sz="1000" dirty="0"/>
              <a:t> object for this dialog.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000" dirty="0" err="1"/>
              <a:t>createRootPane</a:t>
            </a:r>
            <a:r>
              <a:rPr lang="en-US" sz="1000" dirty="0"/>
              <a:t>() : Called by the constructor methods to create the default </a:t>
            </a:r>
            <a:r>
              <a:rPr lang="en-US" sz="1000" dirty="0" err="1"/>
              <a:t>rootPane</a:t>
            </a:r>
            <a:r>
              <a:rPr lang="en-US" sz="1000" dirty="0"/>
              <a:t>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000" dirty="0" err="1"/>
              <a:t>addImpl</a:t>
            </a:r>
            <a:r>
              <a:rPr lang="en-US" sz="1000" dirty="0"/>
              <a:t>(Component co, Object c, int </a:t>
            </a:r>
            <a:r>
              <a:rPr lang="en-US" sz="1000" dirty="0" err="1"/>
              <a:t>i</a:t>
            </a:r>
            <a:r>
              <a:rPr lang="en-US" sz="1000" dirty="0"/>
              <a:t>) : Adds the specified child Component to the dialog.</a:t>
            </a:r>
          </a:p>
        </p:txBody>
      </p:sp>
    </p:spTree>
    <p:extLst>
      <p:ext uri="{BB962C8B-B14F-4D97-AF65-F5344CB8AC3E}">
        <p14:creationId xmlns:p14="http://schemas.microsoft.com/office/powerpoint/2010/main" val="969761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E0A98-4757-1E3A-B8C6-5BD139DDC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JDialog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B92A8B3-3FEA-A4C4-4B38-69F06C742B71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4029652" y="806563"/>
            <a:ext cx="5580054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JDialog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d =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+mn-lt"/>
              </a:rPr>
              <a:t>new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+mn-l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JDialog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(f,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"dialog Box"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);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err="1">
                <a:solidFill>
                  <a:srgbClr val="273239"/>
                </a:solidFill>
                <a:latin typeface="+mn-lt"/>
              </a:rPr>
              <a:t>d.setLayout</a:t>
            </a:r>
            <a:r>
              <a:rPr lang="en-US" altLang="en-US" sz="2400" dirty="0">
                <a:solidFill>
                  <a:srgbClr val="273239"/>
                </a:solidFill>
                <a:latin typeface="+mn-lt"/>
              </a:rPr>
              <a:t>(null);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200"/>
                </a:solidFill>
                <a:effectLst/>
                <a:latin typeface="+mn-lt"/>
              </a:rPr>
              <a:t>// create a label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JLabel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l =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+mn-lt"/>
              </a:rPr>
              <a:t>new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+mn-l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JLabel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"this is a dialog box"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);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err="1">
                <a:solidFill>
                  <a:srgbClr val="273239"/>
                </a:solidFill>
                <a:latin typeface="+mn-lt"/>
              </a:rPr>
              <a:t>l.setLocation</a:t>
            </a:r>
            <a:r>
              <a:rPr lang="en-US" altLang="en-US" sz="2400" dirty="0">
                <a:solidFill>
                  <a:srgbClr val="273239"/>
                </a:solidFill>
                <a:latin typeface="+mn-lt"/>
              </a:rPr>
              <a:t>(100,100);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l.setSize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(100,100);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d.add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(l);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+mn-lt"/>
              </a:rPr>
              <a:t> 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200"/>
                </a:solidFill>
                <a:effectLst/>
                <a:latin typeface="+mn-lt"/>
              </a:rPr>
              <a:t>//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8200"/>
                </a:solidFill>
                <a:effectLst/>
                <a:latin typeface="+mn-lt"/>
              </a:rPr>
              <a:t>setsize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200"/>
                </a:solidFill>
                <a:effectLst/>
                <a:latin typeface="+mn-lt"/>
              </a:rPr>
              <a:t> of dialog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d.setSize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+mn-lt"/>
              </a:rPr>
              <a:t>100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+mn-lt"/>
              </a:rPr>
              <a:t>100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);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+mn-lt"/>
              </a:rPr>
              <a:t> 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200"/>
                </a:solidFill>
                <a:effectLst/>
                <a:latin typeface="+mn-lt"/>
              </a:rPr>
              <a:t>// set visibility of dialog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d.setVisible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+mn-lt"/>
              </a:rPr>
              <a:t>true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);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8752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E0A98-4757-1E3A-B8C6-5BD139DDC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JCheckbox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B92A8B3-3FEA-A4C4-4B38-69F06C742B71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4136530" y="774895"/>
            <a:ext cx="5806333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JDialog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d =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+mn-lt"/>
              </a:rPr>
              <a:t>new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+mn-l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JDialog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(f,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"dialog Box"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);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err="1">
                <a:solidFill>
                  <a:srgbClr val="273239"/>
                </a:solidFill>
                <a:latin typeface="+mn-lt"/>
              </a:rPr>
              <a:t>d.setLayout</a:t>
            </a:r>
            <a:r>
              <a:rPr lang="en-US" altLang="en-US" sz="2400" dirty="0">
                <a:solidFill>
                  <a:srgbClr val="273239"/>
                </a:solidFill>
                <a:latin typeface="+mn-lt"/>
              </a:rPr>
              <a:t>(null);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200"/>
                </a:solidFill>
                <a:effectLst/>
                <a:latin typeface="+mn-lt"/>
              </a:rPr>
              <a:t>// create a checkbox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err="1">
                <a:solidFill>
                  <a:srgbClr val="000000"/>
                </a:solidFill>
                <a:latin typeface="+mn-lt"/>
              </a:rPr>
              <a:t>JCkecbox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=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+mn-lt"/>
              </a:rPr>
              <a:t>new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+mn-l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</a:rPr>
              <a:t>JCkecbox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“checkbox one"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);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err="1">
                <a:solidFill>
                  <a:srgbClr val="273239"/>
                </a:solidFill>
                <a:latin typeface="+mn-lt"/>
              </a:rPr>
              <a:t>c.setLocation</a:t>
            </a:r>
            <a:r>
              <a:rPr lang="en-US" altLang="en-US" sz="2400" dirty="0">
                <a:solidFill>
                  <a:srgbClr val="273239"/>
                </a:solidFill>
                <a:latin typeface="+mn-lt"/>
              </a:rPr>
              <a:t>(100,100);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err="1">
                <a:solidFill>
                  <a:schemeClr val="bg1"/>
                </a:solidFill>
                <a:latin typeface="+mn-lt"/>
              </a:rPr>
              <a:t>c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.setSize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(100,100);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d.add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(c);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+mn-lt"/>
              </a:rPr>
              <a:t> 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200"/>
                </a:solidFill>
                <a:effectLst/>
                <a:latin typeface="+mn-lt"/>
              </a:rPr>
              <a:t>//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8200"/>
                </a:solidFill>
                <a:effectLst/>
                <a:latin typeface="+mn-lt"/>
              </a:rPr>
              <a:t>setsize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200"/>
                </a:solidFill>
                <a:effectLst/>
                <a:latin typeface="+mn-lt"/>
              </a:rPr>
              <a:t> of dialog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d.setSize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+mn-lt"/>
              </a:rPr>
              <a:t>100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+mn-lt"/>
              </a:rPr>
              <a:t>100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);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+mn-lt"/>
              </a:rPr>
              <a:t> 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200"/>
                </a:solidFill>
                <a:effectLst/>
                <a:latin typeface="+mn-lt"/>
              </a:rPr>
              <a:t>// set visibility of dialog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d.setVisible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+mn-lt"/>
              </a:rPr>
              <a:t>true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);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540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E0A98-4757-1E3A-B8C6-5BD139DDC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JComboBox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CA2EE8-41C8-7394-4C44-A13903F1B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7962" y="1805426"/>
            <a:ext cx="9606643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s1[] = {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“one“, “Two”, “Three”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};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8200"/>
                </a:solidFill>
                <a:effectLst/>
                <a:latin typeface="Consolas" panose="020B0609020204030204" pitchFamily="49" charset="0"/>
              </a:rPr>
              <a:t>// create checkbox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JComboBox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c1 =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JComboBox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(s1);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36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0B3B5-F5EC-D81E-F0C9-ED844A295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</a:t>
            </a:r>
            <a:r>
              <a:rPr lang="en-US" dirty="0" err="1"/>
              <a:t>thread示範一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022C8-9332-21DD-6637-89DF5544E4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08584" y="1259323"/>
            <a:ext cx="8674768" cy="538751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HK" sz="11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import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sz="1100" b="0" dirty="0" err="1">
                <a:solidFill>
                  <a:srgbClr val="267F99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java</a:t>
            </a:r>
            <a:r>
              <a:rPr lang="en-HK" sz="11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.</a:t>
            </a:r>
            <a:r>
              <a:rPr lang="en-HK" sz="1100" b="0" dirty="0" err="1">
                <a:solidFill>
                  <a:srgbClr val="267F99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awt</a:t>
            </a:r>
            <a:r>
              <a:rPr lang="en-HK" sz="11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.</a:t>
            </a:r>
            <a:r>
              <a:rPr lang="en-HK" sz="1100" b="0" dirty="0" err="1">
                <a:solidFill>
                  <a:srgbClr val="267F99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Color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HK" sz="11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import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sz="1100" b="0" dirty="0" err="1">
                <a:solidFill>
                  <a:srgbClr val="267F99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java</a:t>
            </a:r>
            <a:r>
              <a:rPr lang="en-HK" sz="11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.</a:t>
            </a:r>
            <a:r>
              <a:rPr lang="en-HK" sz="1100" b="0" dirty="0" err="1">
                <a:solidFill>
                  <a:srgbClr val="267F99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awt</a:t>
            </a:r>
            <a:r>
              <a:rPr lang="en-HK" sz="11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.</a:t>
            </a:r>
            <a:r>
              <a:rPr lang="en-HK" sz="1100" b="0" dirty="0" err="1">
                <a:solidFill>
                  <a:srgbClr val="267F99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event</a:t>
            </a:r>
            <a:r>
              <a:rPr lang="en-HK" sz="11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.</a:t>
            </a:r>
            <a:r>
              <a:rPr lang="en-HK" sz="1100" b="0" dirty="0" err="1">
                <a:solidFill>
                  <a:srgbClr val="267F99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ActionEvent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HK" sz="11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import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sz="1100" b="0" dirty="0" err="1">
                <a:solidFill>
                  <a:srgbClr val="267F99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java</a:t>
            </a:r>
            <a:r>
              <a:rPr lang="en-HK" sz="11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.</a:t>
            </a:r>
            <a:r>
              <a:rPr lang="en-HK" sz="1100" b="0" dirty="0" err="1">
                <a:solidFill>
                  <a:srgbClr val="267F99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awt</a:t>
            </a:r>
            <a:r>
              <a:rPr lang="en-HK" sz="11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.</a:t>
            </a:r>
            <a:r>
              <a:rPr lang="en-HK" sz="1100" b="0" dirty="0" err="1">
                <a:solidFill>
                  <a:srgbClr val="267F99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event</a:t>
            </a:r>
            <a:r>
              <a:rPr lang="en-HK" sz="11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.</a:t>
            </a:r>
            <a:r>
              <a:rPr lang="en-HK" sz="1100" b="0" dirty="0" err="1">
                <a:solidFill>
                  <a:srgbClr val="267F99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ActionListener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HK" sz="11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import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sz="1100" b="0" dirty="0" err="1">
                <a:solidFill>
                  <a:srgbClr val="267F99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java</a:t>
            </a:r>
            <a:r>
              <a:rPr lang="en-HK" sz="11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.</a:t>
            </a:r>
            <a:r>
              <a:rPr lang="en-HK" sz="1100" b="0" dirty="0" err="1">
                <a:solidFill>
                  <a:srgbClr val="267F99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lang</a:t>
            </a:r>
            <a:r>
              <a:rPr lang="en-HK" sz="11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.*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HK" sz="11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import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sz="1100" b="0" dirty="0" err="1">
                <a:solidFill>
                  <a:srgbClr val="267F99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javax</a:t>
            </a:r>
            <a:r>
              <a:rPr lang="en-HK" sz="11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.</a:t>
            </a:r>
            <a:r>
              <a:rPr lang="en-HK" sz="1100" b="0" dirty="0" err="1">
                <a:solidFill>
                  <a:srgbClr val="267F99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swing</a:t>
            </a:r>
            <a:r>
              <a:rPr lang="en-HK" sz="11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.*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b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</a:br>
            <a:r>
              <a:rPr lang="en-HK" sz="11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class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sz="1100" b="0" dirty="0">
                <a:solidFill>
                  <a:srgbClr val="267F99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X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sz="11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implements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sz="1100" b="0" dirty="0">
                <a:solidFill>
                  <a:srgbClr val="267F99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Runnable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HK" sz="11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   public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sz="1100" b="0" dirty="0">
                <a:solidFill>
                  <a:srgbClr val="267F99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void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sz="1100" b="0" dirty="0">
                <a:solidFill>
                  <a:srgbClr val="795E26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run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()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HK" sz="11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       </a:t>
            </a:r>
            <a:r>
              <a:rPr lang="en-HK" sz="1100" b="0" dirty="0">
                <a:solidFill>
                  <a:srgbClr val="AF00D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for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(</a:t>
            </a:r>
            <a:r>
              <a:rPr lang="en-HK" sz="1100" b="0" dirty="0">
                <a:solidFill>
                  <a:srgbClr val="267F99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int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sz="11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x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sz="11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=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sz="1100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0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; </a:t>
            </a:r>
            <a:r>
              <a:rPr lang="en-HK" sz="11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x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sz="11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&lt;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sz="1100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10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; </a:t>
            </a:r>
            <a:r>
              <a:rPr lang="en-HK" sz="11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x</a:t>
            </a:r>
            <a:r>
              <a:rPr lang="en-HK" sz="11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++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HK" sz="11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           </a:t>
            </a:r>
            <a:r>
              <a:rPr lang="en-HK" sz="1100" b="0" dirty="0" err="1">
                <a:solidFill>
                  <a:srgbClr val="267F99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System</a:t>
            </a:r>
            <a:r>
              <a:rPr lang="en-HK" sz="1100" b="0" dirty="0" err="1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.</a:t>
            </a:r>
            <a:r>
              <a:rPr lang="en-HK" sz="1100" b="0" dirty="0" err="1">
                <a:solidFill>
                  <a:srgbClr val="0070C1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out</a:t>
            </a:r>
            <a:r>
              <a:rPr lang="en-HK" sz="1100" b="0" dirty="0" err="1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.</a:t>
            </a:r>
            <a:r>
              <a:rPr lang="en-HK" sz="1100" b="0" dirty="0" err="1">
                <a:solidFill>
                  <a:srgbClr val="795E26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println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(</a:t>
            </a:r>
            <a:r>
              <a:rPr lang="en-HK" sz="11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x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HK" sz="1100" b="0" dirty="0">
                <a:solidFill>
                  <a:srgbClr val="AF00D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           try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HK" sz="1100" b="0" dirty="0">
                <a:solidFill>
                  <a:srgbClr val="267F99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               </a:t>
            </a:r>
            <a:r>
              <a:rPr lang="en-HK" sz="1100" b="0" dirty="0" err="1">
                <a:solidFill>
                  <a:srgbClr val="267F99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Thread</a:t>
            </a:r>
            <a:r>
              <a:rPr lang="en-HK" sz="1100" b="0" dirty="0" err="1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.</a:t>
            </a:r>
            <a:r>
              <a:rPr lang="en-HK" sz="1100" b="0" dirty="0" err="1">
                <a:solidFill>
                  <a:srgbClr val="795E26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sleep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(</a:t>
            </a:r>
            <a:r>
              <a:rPr lang="en-HK" sz="1100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100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           }</a:t>
            </a:r>
            <a:r>
              <a:rPr lang="en-HK" sz="1100" b="0" dirty="0">
                <a:solidFill>
                  <a:srgbClr val="AF00D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catch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(</a:t>
            </a:r>
            <a:r>
              <a:rPr lang="en-HK" sz="1100" b="0" dirty="0">
                <a:solidFill>
                  <a:srgbClr val="267F99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Exception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sz="11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ex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){}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   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b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</a:br>
            <a:r>
              <a:rPr lang="en-HK" sz="11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public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sz="11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class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sz="1100" b="0" dirty="0">
                <a:solidFill>
                  <a:srgbClr val="267F99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Lesson9b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HK" sz="1100" dirty="0">
                <a:solidFill>
                  <a:srgbClr val="3B3B3B"/>
                </a:solidFill>
                <a:highlight>
                  <a:srgbClr val="FFFFFF"/>
                </a:highlight>
                <a:latin typeface="Menlo" panose="020B0609030804020204" pitchFamily="49" charset="0"/>
              </a:rPr>
              <a:t>    </a:t>
            </a:r>
            <a:r>
              <a:rPr lang="en-HK" sz="11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public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sz="11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static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sz="1100" b="0" dirty="0">
                <a:solidFill>
                  <a:srgbClr val="267F99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void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sz="1100" b="0" dirty="0">
                <a:solidFill>
                  <a:srgbClr val="795E26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main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(</a:t>
            </a:r>
            <a:r>
              <a:rPr lang="en-HK" sz="1100" b="0" dirty="0">
                <a:solidFill>
                  <a:srgbClr val="267F99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String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sz="1100" b="0" dirty="0" err="1">
                <a:solidFill>
                  <a:srgbClr val="00108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args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[])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HK" sz="1100" b="0" dirty="0">
                <a:solidFill>
                  <a:srgbClr val="267F99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       X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sz="11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x1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sz="11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=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sz="1100" b="0" dirty="0">
                <a:solidFill>
                  <a:srgbClr val="AF00D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new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sz="1100" b="0" dirty="0">
                <a:solidFill>
                  <a:srgbClr val="795E26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X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HK" sz="1100" b="0" dirty="0">
                <a:solidFill>
                  <a:srgbClr val="00800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       // x1.run(); &lt;-- single thread</a:t>
            </a:r>
            <a:endParaRPr lang="en-HK" sz="1100" b="0" dirty="0">
              <a:solidFill>
                <a:srgbClr val="3B3B3B"/>
              </a:solidFill>
              <a:effectLst/>
              <a:highlight>
                <a:srgbClr val="FFFFFF"/>
              </a:highlight>
              <a:latin typeface="Menlo" panose="020B06090308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HK" sz="1100" b="0" dirty="0">
                <a:solidFill>
                  <a:srgbClr val="267F99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       Thread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sz="11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t1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sz="11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=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sz="1100" b="0" dirty="0">
                <a:solidFill>
                  <a:srgbClr val="AF00D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new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sz="1100" b="0" dirty="0">
                <a:solidFill>
                  <a:srgbClr val="795E26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Thread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(</a:t>
            </a:r>
            <a:r>
              <a:rPr lang="en-HK" sz="11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x1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HK" sz="11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       t1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.</a:t>
            </a:r>
            <a:r>
              <a:rPr lang="en-HK" sz="1100" b="0" dirty="0">
                <a:solidFill>
                  <a:srgbClr val="795E26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start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b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</a:b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       </a:t>
            </a:r>
            <a:r>
              <a:rPr lang="en-HK" sz="1100" b="0" dirty="0">
                <a:solidFill>
                  <a:srgbClr val="267F99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X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sz="11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x2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sz="11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=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sz="1100" b="0" dirty="0">
                <a:solidFill>
                  <a:srgbClr val="AF00D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new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sz="1100" b="0" dirty="0">
                <a:solidFill>
                  <a:srgbClr val="795E26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X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HK" sz="1100" b="0" dirty="0">
                <a:solidFill>
                  <a:srgbClr val="267F99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       Thread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sz="11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t2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sz="11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=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sz="1100" b="0" dirty="0">
                <a:solidFill>
                  <a:srgbClr val="AF00D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new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sz="1100" b="0" dirty="0">
                <a:solidFill>
                  <a:srgbClr val="795E26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Thread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(</a:t>
            </a:r>
            <a:r>
              <a:rPr lang="en-HK" sz="11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x2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HK" sz="11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       t2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.</a:t>
            </a:r>
            <a:r>
              <a:rPr lang="en-HK" sz="1100" b="0" dirty="0">
                <a:solidFill>
                  <a:srgbClr val="795E26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start</a:t>
            </a: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HK" sz="11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593050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853419_Win32_SL_V5" id="{958D2C9E-948D-4354-BF9D-DF8AE3C2B240}" vid="{22D4A967-05D2-4D72-8594-54CFF34148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DB9E12-8AC3-4138-BF4D-720A5525A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4B194E-8B30-4377-8C59-ECFB902D2A2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{0228B9BD-68A6-4A1F-9A2B-9F66DF95AF0C}tf78853419_win32</Template>
  <TotalTime>892</TotalTime>
  <Words>942</Words>
  <Application>Microsoft Macintosh PowerPoint</Application>
  <PresentationFormat>Widescreen</PresentationFormat>
  <Paragraphs>118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Consolas</vt:lpstr>
      <vt:lpstr>Franklin Gothic Book</vt:lpstr>
      <vt:lpstr>Franklin Gothic Demi</vt:lpstr>
      <vt:lpstr>Menlo</vt:lpstr>
      <vt:lpstr>Verdana</vt:lpstr>
      <vt:lpstr>Custom</vt:lpstr>
      <vt:lpstr>Java第9堂</vt:lpstr>
      <vt:lpstr>Agenda</vt:lpstr>
      <vt:lpstr>Constructor</vt:lpstr>
      <vt:lpstr>PowerPoint Presentation</vt:lpstr>
      <vt:lpstr>JDialog</vt:lpstr>
      <vt:lpstr>JDialog</vt:lpstr>
      <vt:lpstr>JCheckbox</vt:lpstr>
      <vt:lpstr>JComboBox</vt:lpstr>
      <vt:lpstr>Multi-thread示範一</vt:lpstr>
      <vt:lpstr>Multi-thread  示範二</vt:lpstr>
      <vt:lpstr>功課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Java第一堂</dc:title>
  <dc:creator>Peter Quantr</dc:creator>
  <cp:lastModifiedBy>Peter Cheung</cp:lastModifiedBy>
  <cp:revision>118</cp:revision>
  <dcterms:created xsi:type="dcterms:W3CDTF">2024-05-10T11:32:53Z</dcterms:created>
  <dcterms:modified xsi:type="dcterms:W3CDTF">2024-07-05T14:00:08Z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