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410" r:id="rId5"/>
    <p:sldId id="383" r:id="rId6"/>
    <p:sldId id="450" r:id="rId7"/>
    <p:sldId id="453" r:id="rId8"/>
    <p:sldId id="452" r:id="rId9"/>
    <p:sldId id="454" r:id="rId10"/>
    <p:sldId id="449" r:id="rId11"/>
    <p:sldId id="455" r:id="rId12"/>
    <p:sldId id="432" r:id="rId13"/>
    <p:sldId id="439" r:id="rId14"/>
    <p:sldId id="448" r:id="rId15"/>
    <p:sldId id="457" r:id="rId16"/>
    <p:sldId id="456" r:id="rId17"/>
    <p:sldId id="458" r:id="rId18"/>
    <p:sldId id="451" r:id="rId19"/>
    <p:sldId id="4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7" autoAdjust="0"/>
    <p:restoredTop sz="96327" autoAdjust="0"/>
  </p:normalViewPr>
  <p:slideViewPr>
    <p:cSldViewPr snapToGrid="0">
      <p:cViewPr varScale="1">
        <p:scale>
          <a:sx n="208" d="100"/>
          <a:sy n="208" d="100"/>
        </p:scale>
        <p:origin x="208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6/28/24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8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heritance and Polymorphism in Java | by Shashane Ranasinghe | Dev Genius">
            <a:extLst>
              <a:ext uri="{FF2B5EF4-FFF2-40B4-BE49-F238E27FC236}">
                <a16:creationId xmlns:a16="http://schemas.microsoft.com/office/drawing/2014/main" id="{2504547B-A31E-B494-9A6A-EF68D63E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04" y="359230"/>
            <a:ext cx="8622845" cy="62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2D41B-1469-75A9-945D-244FD0AA3789}"/>
              </a:ext>
            </a:extLst>
          </p:cNvPr>
          <p:cNvSpPr txBox="1"/>
          <p:nvPr/>
        </p:nvSpPr>
        <p:spPr>
          <a:xfrm>
            <a:off x="656667" y="1644415"/>
            <a:ext cx="216746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Interface </a:t>
            </a:r>
            <a:r>
              <a:rPr lang="en-US" dirty="0" err="1">
                <a:solidFill>
                  <a:schemeClr val="bg1"/>
                </a:solidFill>
              </a:rPr>
              <a:t>CanSwim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438B3-F3D5-9F98-2A1B-5969F39F59A4}"/>
              </a:ext>
            </a:extLst>
          </p:cNvPr>
          <p:cNvCxnSpPr/>
          <p:nvPr/>
        </p:nvCxnSpPr>
        <p:spPr>
          <a:xfrm>
            <a:off x="2114785" y="2062104"/>
            <a:ext cx="1151467" cy="296897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E20728-DA12-DD4C-B919-1157FCA6C2B0}"/>
              </a:ext>
            </a:extLst>
          </p:cNvPr>
          <p:cNvCxnSpPr>
            <a:cxnSpLocks/>
          </p:cNvCxnSpPr>
          <p:nvPr/>
        </p:nvCxnSpPr>
        <p:spPr>
          <a:xfrm>
            <a:off x="2252133" y="2062104"/>
            <a:ext cx="4953000" cy="301733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937DA-E7C2-F635-AF28-0519A29BE844}"/>
              </a:ext>
            </a:extLst>
          </p:cNvPr>
          <p:cNvSpPr txBox="1"/>
          <p:nvPr/>
        </p:nvSpPr>
        <p:spPr>
          <a:xfrm>
            <a:off x="713887" y="3347289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Interface</a:t>
            </a:r>
            <a:r>
              <a:rPr lang="zh-TW" altLang="en-US" dirty="0">
                <a:solidFill>
                  <a:schemeClr val="bg1"/>
                </a:solidFill>
              </a:rPr>
              <a:t>指定能力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D61C8-A708-E76F-B7C8-55E4CA76F919}"/>
              </a:ext>
            </a:extLst>
          </p:cNvPr>
          <p:cNvSpPr txBox="1"/>
          <p:nvPr/>
        </p:nvSpPr>
        <p:spPr>
          <a:xfrm>
            <a:off x="3266252" y="2394789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Interface</a:t>
            </a:r>
            <a:r>
              <a:rPr lang="zh-TW" altLang="en-US" dirty="0">
                <a:solidFill>
                  <a:schemeClr val="bg1"/>
                </a:solidFill>
              </a:rPr>
              <a:t>指定能力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6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ing Components in Java | Top 13 Useful Components of Swing In Java">
            <a:extLst>
              <a:ext uri="{FF2B5EF4-FFF2-40B4-BE49-F238E27FC236}">
                <a16:creationId xmlns:a16="http://schemas.microsoft.com/office/drawing/2014/main" id="{1A6929D2-DE62-F5D0-25C6-A336577B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" y="226308"/>
            <a:ext cx="11401601" cy="64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AC35D7-C957-73BB-2983-CD74F96EF1DA}"/>
              </a:ext>
            </a:extLst>
          </p:cNvPr>
          <p:cNvSpPr/>
          <p:nvPr/>
        </p:nvSpPr>
        <p:spPr>
          <a:xfrm>
            <a:off x="95002" y="1064820"/>
            <a:ext cx="1816925" cy="57001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ActionListener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EC2A61-14F6-F43D-AF0B-07F23E953EA0}"/>
              </a:ext>
            </a:extLst>
          </p:cNvPr>
          <p:cNvCxnSpPr>
            <a:cxnSpLocks/>
          </p:cNvCxnSpPr>
          <p:nvPr/>
        </p:nvCxnSpPr>
        <p:spPr>
          <a:xfrm>
            <a:off x="1911927" y="1710267"/>
            <a:ext cx="1187533" cy="1100227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B16749-8941-2EE9-2044-5F4B22BC29E2}"/>
              </a:ext>
            </a:extLst>
          </p:cNvPr>
          <p:cNvCxnSpPr>
            <a:cxnSpLocks/>
          </p:cNvCxnSpPr>
          <p:nvPr/>
        </p:nvCxnSpPr>
        <p:spPr>
          <a:xfrm>
            <a:off x="2077027" y="1532467"/>
            <a:ext cx="2820940" cy="1278027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1290E5-9740-44DF-96F5-6B2845396DE0}"/>
              </a:ext>
            </a:extLst>
          </p:cNvPr>
          <p:cNvCxnSpPr>
            <a:cxnSpLocks/>
          </p:cNvCxnSpPr>
          <p:nvPr/>
        </p:nvCxnSpPr>
        <p:spPr>
          <a:xfrm>
            <a:off x="705427" y="1710267"/>
            <a:ext cx="649240" cy="1100227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8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3F8948-F938-0017-9D04-A3D56A6A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16" y="0"/>
            <a:ext cx="443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59AE03-3703-A4AD-5AE9-705FDE80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703" y="146050"/>
            <a:ext cx="6489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4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3C8EF-41C9-397B-0EED-60627792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84" y="0"/>
            <a:ext cx="5252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B871-8D49-A706-3541-1B26CFDB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JProgressBar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52962-C702-E6D7-42A9-70CDDE68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96" y="3072091"/>
            <a:ext cx="7843298" cy="3515056"/>
          </a:xfrm>
          <a:prstGeom prst="rect">
            <a:avLst/>
          </a:prstGeom>
        </p:spPr>
      </p:pic>
      <p:pic>
        <p:nvPicPr>
          <p:cNvPr id="1026" name="Picture 2" descr="Java JProgressBar - javatpoint">
            <a:extLst>
              <a:ext uri="{FF2B5EF4-FFF2-40B4-BE49-F238E27FC236}">
                <a16:creationId xmlns:a16="http://schemas.microsoft.com/office/drawing/2014/main" id="{7D54534F-26D2-73FC-5A58-3B6B3B48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54" y="933901"/>
            <a:ext cx="24193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va - Is it possible to save text horizontal in vertical JProgressbar -  Stack Overflow">
            <a:extLst>
              <a:ext uri="{FF2B5EF4-FFF2-40B4-BE49-F238E27FC236}">
                <a16:creationId xmlns:a16="http://schemas.microsoft.com/office/drawing/2014/main" id="{E2B71AC9-6590-6866-9171-C520126F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94" y="52432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590742" cy="3709987"/>
          </a:xfrm>
        </p:spPr>
        <p:txBody>
          <a:bodyPr tIns="457200">
            <a:normAutofit lnSpcReduction="10000"/>
          </a:bodyPr>
          <a:lstStyle/>
          <a:p>
            <a:pPr lvl="1"/>
            <a:r>
              <a:rPr lang="en-US" sz="4400" dirty="0"/>
              <a:t>Function Overriding</a:t>
            </a:r>
          </a:p>
          <a:p>
            <a:pPr lvl="1"/>
            <a:r>
              <a:rPr lang="en-US" sz="4400" dirty="0"/>
              <a:t>Static Function</a:t>
            </a:r>
          </a:p>
          <a:p>
            <a:pPr lvl="1"/>
            <a:r>
              <a:rPr lang="en-US" sz="4400" dirty="0"/>
              <a:t>Variable Scope</a:t>
            </a:r>
          </a:p>
          <a:p>
            <a:pPr lvl="1"/>
            <a:r>
              <a:rPr lang="en-US" sz="4400" dirty="0"/>
              <a:t>Event handling (by interface or class)</a:t>
            </a:r>
          </a:p>
          <a:p>
            <a:pPr lvl="1"/>
            <a:r>
              <a:rPr lang="en-US" sz="4400" dirty="0"/>
              <a:t>Swing component</a:t>
            </a:r>
          </a:p>
          <a:p>
            <a:pPr lvl="1"/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DB79-6435-3893-DC69-E1772FD97F8E}"/>
              </a:ext>
            </a:extLst>
          </p:cNvPr>
          <p:cNvSpPr txBox="1"/>
          <p:nvPr/>
        </p:nvSpPr>
        <p:spPr>
          <a:xfrm>
            <a:off x="1538878" y="2236704"/>
            <a:ext cx="8820089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6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Static function</a:t>
            </a:r>
            <a:r>
              <a:rPr lang="zh-TW" altLang="en-US" sz="6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只可以存取</a:t>
            </a:r>
            <a:r>
              <a:rPr lang="en-US" altLang="zh-TW" sz="6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Static variable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D0023F-92E2-FC76-19B5-B37AB0B9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98" y="0"/>
            <a:ext cx="561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DB79-6435-3893-DC69-E1772FD97F8E}"/>
              </a:ext>
            </a:extLst>
          </p:cNvPr>
          <p:cNvSpPr txBox="1"/>
          <p:nvPr/>
        </p:nvSpPr>
        <p:spPr>
          <a:xfrm>
            <a:off x="1754778" y="1881104"/>
            <a:ext cx="8820089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If subclass (child class) has the same method as declared in the parent class, it is known as </a:t>
            </a:r>
            <a:r>
              <a:rPr lang="en-US" sz="4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bold"/>
              </a:rPr>
              <a:t>method overriding in Java</a:t>
            </a:r>
            <a:r>
              <a:rPr lang="en-US" sz="4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6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E576B-F10A-081A-B752-19DA8C31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93" y="0"/>
            <a:ext cx="5817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</a:t>
            </a:r>
            <a:r>
              <a:rPr lang="en-US" dirty="0" err="1"/>
              <a:t>Scope變數範</a:t>
            </a:r>
            <a:r>
              <a:rPr lang="zh-TW" altLang="en-US" dirty="0"/>
              <a:t>圍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DB79-6435-3893-DC69-E1772FD97F8E}"/>
              </a:ext>
            </a:extLst>
          </p:cNvPr>
          <p:cNvSpPr txBox="1"/>
          <p:nvPr/>
        </p:nvSpPr>
        <p:spPr>
          <a:xfrm>
            <a:off x="2478678" y="2566904"/>
            <a:ext cx="6267389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6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最近嘅開關括號</a:t>
            </a:r>
            <a:r>
              <a:rPr lang="en-US" altLang="zh-TW" sz="6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(</a:t>
            </a:r>
            <a:r>
              <a:rPr lang="zh-TW" altLang="en-US" sz="6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向上睇</a:t>
            </a:r>
            <a:r>
              <a:rPr lang="en-US" altLang="zh-TW" sz="6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)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E6D7B-0F4F-6073-CE1E-E67FA0CA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18" y="406400"/>
            <a:ext cx="70612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Again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DB79-6435-3893-DC69-E1772FD97F8E}"/>
              </a:ext>
            </a:extLst>
          </p:cNvPr>
          <p:cNvSpPr txBox="1"/>
          <p:nvPr/>
        </p:nvSpPr>
        <p:spPr>
          <a:xfrm>
            <a:off x="1475378" y="2160504"/>
            <a:ext cx="9241243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An </a:t>
            </a:r>
            <a:r>
              <a:rPr lang="en-US" sz="5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bold"/>
              </a:rPr>
              <a:t>interface </a:t>
            </a:r>
            <a:r>
              <a:rPr lang="en-US" sz="5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is used to apply special ability to class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53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810</TotalTime>
  <Words>108</Words>
  <Application>Microsoft Macintosh PowerPoint</Application>
  <PresentationFormat>Widescreen</PresentationFormat>
  <Paragraphs>30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inter-bold</vt:lpstr>
      <vt:lpstr>inter-regular</vt:lpstr>
      <vt:lpstr>Arial</vt:lpstr>
      <vt:lpstr>Calibri</vt:lpstr>
      <vt:lpstr>Franklin Gothic Book</vt:lpstr>
      <vt:lpstr>Franklin Gothic Demi</vt:lpstr>
      <vt:lpstr>Custom</vt:lpstr>
      <vt:lpstr>Java第8堂</vt:lpstr>
      <vt:lpstr>Agenda</vt:lpstr>
      <vt:lpstr>Static Function</vt:lpstr>
      <vt:lpstr>PowerPoint Presentation</vt:lpstr>
      <vt:lpstr>Overriding</vt:lpstr>
      <vt:lpstr>PowerPoint Presentation</vt:lpstr>
      <vt:lpstr>Variable Scope變數範圍</vt:lpstr>
      <vt:lpstr>PowerPoint Presentation</vt:lpstr>
      <vt:lpstr>Interface Again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JProgressBar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100</cp:revision>
  <dcterms:created xsi:type="dcterms:W3CDTF">2024-05-10T11:32:53Z</dcterms:created>
  <dcterms:modified xsi:type="dcterms:W3CDTF">2024-06-28T14:05:53Z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