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410" r:id="rId5"/>
    <p:sldId id="383" r:id="rId6"/>
    <p:sldId id="432" r:id="rId7"/>
    <p:sldId id="421" r:id="rId8"/>
    <p:sldId id="428" r:id="rId9"/>
    <p:sldId id="434" r:id="rId10"/>
    <p:sldId id="435" r:id="rId11"/>
    <p:sldId id="433" r:id="rId12"/>
    <p:sldId id="437" r:id="rId13"/>
    <p:sldId id="436" r:id="rId14"/>
    <p:sldId id="439" r:id="rId15"/>
    <p:sldId id="438" r:id="rId16"/>
    <p:sldId id="4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9" autoAdjust="0"/>
    <p:restoredTop sz="96327" autoAdjust="0"/>
  </p:normalViewPr>
  <p:slideViewPr>
    <p:cSldViewPr snapToGrid="0">
      <p:cViewPr varScale="1">
        <p:scale>
          <a:sx n="212" d="100"/>
          <a:sy n="212" d="100"/>
        </p:scale>
        <p:origin x="17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6/14/24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6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CB89B-D223-D58F-F233-C59BD603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59" y="0"/>
            <a:ext cx="612344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31803E-2220-D97C-C615-D21D97422DAF}"/>
              </a:ext>
            </a:extLst>
          </p:cNvPr>
          <p:cNvSpPr txBox="1"/>
          <p:nvPr/>
        </p:nvSpPr>
        <p:spPr>
          <a:xfrm>
            <a:off x="535406" y="174458"/>
            <a:ext cx="4406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Data Encapsulation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C04EA-F081-BEE2-319C-24BF56AF8962}"/>
              </a:ext>
            </a:extLst>
          </p:cNvPr>
          <p:cNvSpPr txBox="1"/>
          <p:nvPr/>
        </p:nvSpPr>
        <p:spPr>
          <a:xfrm>
            <a:off x="535406" y="1716505"/>
            <a:ext cx="4588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數據封裝，姐係令到</a:t>
            </a:r>
            <a:r>
              <a:rPr lang="en-US" altLang="zh-TW" sz="4000" dirty="0">
                <a:solidFill>
                  <a:schemeClr val="bg1"/>
                </a:solidFill>
              </a:rPr>
              <a:t>Speed</a:t>
            </a:r>
            <a:r>
              <a:rPr lang="zh-TW" altLang="en-US" sz="4000" dirty="0">
                <a:solidFill>
                  <a:schemeClr val="bg1"/>
                </a:solidFill>
              </a:rPr>
              <a:t>只容許在一定數值範圍</a:t>
            </a:r>
            <a:r>
              <a:rPr lang="en-US" altLang="zh-TW" sz="4000" dirty="0">
                <a:solidFill>
                  <a:schemeClr val="bg1"/>
                </a:solidFill>
              </a:rPr>
              <a:t> (0-40)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4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B9D4A4-45FE-C193-8A23-BBB17CC370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74857" y="277979"/>
            <a:ext cx="7694196" cy="64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1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FF25-B742-A045-2679-C5329FD5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86" y="2117559"/>
            <a:ext cx="2738387" cy="1444228"/>
          </a:xfrm>
        </p:spPr>
        <p:txBody>
          <a:bodyPr/>
          <a:lstStyle/>
          <a:p>
            <a:r>
              <a:rPr lang="en-US" sz="8000" dirty="0" err="1"/>
              <a:t>功課</a:t>
            </a:r>
            <a:endParaRPr lang="en-U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2016-8A23-7F92-D34E-927B5C1C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36" y="175597"/>
            <a:ext cx="7772400" cy="65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Data Structure</a:t>
            </a:r>
          </a:p>
          <a:p>
            <a:pPr lvl="1"/>
            <a:r>
              <a:rPr lang="en-US" sz="4400" dirty="0"/>
              <a:t>OOP Again</a:t>
            </a:r>
          </a:p>
          <a:p>
            <a:pPr lvl="1"/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802105" y="1494460"/>
            <a:ext cx="5047247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chemeClr val="bg1"/>
                </a:solidFill>
              </a:rPr>
              <a:t>Variable</a:t>
            </a:r>
          </a:p>
          <a:p>
            <a:endParaRPr lang="en-US" altLang="zh-TW" sz="3600" dirty="0">
              <a:solidFill>
                <a:schemeClr val="bg1"/>
              </a:solidFill>
            </a:endParaRPr>
          </a:p>
          <a:p>
            <a:r>
              <a:rPr lang="en-US" altLang="zh-TW" sz="3600" dirty="0">
                <a:solidFill>
                  <a:schemeClr val="bg1"/>
                </a:solidFill>
              </a:rPr>
              <a:t>int x=123;</a:t>
            </a:r>
          </a:p>
          <a:p>
            <a:r>
              <a:rPr lang="en-US" altLang="zh-TW" sz="3600" dirty="0">
                <a:solidFill>
                  <a:schemeClr val="bg1"/>
                </a:solidFill>
              </a:rPr>
              <a:t>String name=“Peter”;</a:t>
            </a:r>
          </a:p>
          <a:p>
            <a:endParaRPr lang="en-US" altLang="zh-TW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Array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int ages[]={10,20,40};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DE5E4-BD31-26AD-3ECE-14B23460C6AE}"/>
              </a:ext>
            </a:extLst>
          </p:cNvPr>
          <p:cNvSpPr txBox="1"/>
          <p:nvPr/>
        </p:nvSpPr>
        <p:spPr>
          <a:xfrm>
            <a:off x="6168191" y="2828835"/>
            <a:ext cx="504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FF0000"/>
                </a:solidFill>
              </a:rPr>
              <a:t>資料單一</a:t>
            </a:r>
            <a:endParaRPr lang="en-HK" altLang="zh-TW" sz="36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FF0000"/>
                </a:solidFill>
              </a:rPr>
              <a:t>一開始就要決定容量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a Structure in Java - A Complete Guide for Linear &amp; Non-Linear Data  Structures - TechVidvan">
            <a:extLst>
              <a:ext uri="{FF2B5EF4-FFF2-40B4-BE49-F238E27FC236}">
                <a16:creationId xmlns:a16="http://schemas.microsoft.com/office/drawing/2014/main" id="{1E7CFB11-1962-3215-5546-9304C85B0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73" y="203200"/>
            <a:ext cx="904240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8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4BDC-E00B-4273-17BE-1862341E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2359393" cy="757821"/>
          </a:xfrm>
        </p:spPr>
        <p:txBody>
          <a:bodyPr/>
          <a:lstStyle/>
          <a:p>
            <a:r>
              <a:rPr lang="en-US" dirty="0"/>
              <a:t>Linear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EB7E9-D748-0B5D-2EE4-6F9EA64B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1" y="2001855"/>
            <a:ext cx="4967466" cy="1427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1541DB-3778-23B2-BA45-948E8CF0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2" y="3918454"/>
            <a:ext cx="5788954" cy="1732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7F82B-848B-9757-4103-EEFE280DE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3780"/>
            <a:ext cx="5754684" cy="2184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E245C-C816-FBF3-C5C5-9B2B3891F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036" y="3918454"/>
            <a:ext cx="5742647" cy="17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06F74-465E-4CED-C1E2-A61709050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1032" y="254278"/>
            <a:ext cx="7416265" cy="6495437"/>
          </a:xfrm>
          <a:solidFill>
            <a:schemeClr val="tx1"/>
          </a:solidFill>
        </p:spPr>
        <p:txBody>
          <a:bodyPr/>
          <a:lstStyle/>
          <a:p>
            <a:r>
              <a:rPr lang="en-HK" sz="18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import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java</a:t>
            </a:r>
            <a:r>
              <a:rPr lang="en-HK" sz="18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util</a:t>
            </a:r>
            <a:r>
              <a:rPr lang="en-HK" sz="18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Stack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</a:p>
          <a:p>
            <a:b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sz="18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public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class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Example6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{</a:t>
            </a:r>
          </a:p>
          <a:p>
            <a:r>
              <a:rPr lang="en-HK" sz="1800" b="0" dirty="0">
                <a:solidFill>
                  <a:srgbClr val="0000FF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    </a:t>
            </a:r>
            <a:r>
              <a:rPr lang="en-HK" sz="18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public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static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void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main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String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args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[]) {</a:t>
            </a:r>
          </a:p>
          <a:p>
            <a:r>
              <a:rPr lang="en-HK" sz="1800" b="0" dirty="0">
                <a:solidFill>
                  <a:srgbClr val="0000FF"/>
                </a:solidFill>
                <a:highlight>
                  <a:srgbClr val="FFFFFF"/>
                </a:highlight>
                <a:latin typeface="Menlo" panose="020B0609030804020204" pitchFamily="49" charset="0"/>
              </a:rPr>
              <a:t>        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arr1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[]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{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,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3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,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5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,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7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,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9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};</a:t>
            </a:r>
          </a:p>
          <a:p>
            <a:b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Stack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&lt;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Integer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&gt; 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s1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8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new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Stack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r>
              <a:rPr lang="en-HK" sz="18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for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(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0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&lt;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arr1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>
                <a:solidFill>
                  <a:srgbClr val="0070C1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length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++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){</a:t>
            </a:r>
          </a:p>
          <a:p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s1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add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arr1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[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]);</a:t>
            </a:r>
          </a:p>
          <a:p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}</a:t>
            </a:r>
          </a:p>
          <a:p>
            <a:b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size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size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r>
              <a:rPr lang="en-HK" sz="1800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for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(</a:t>
            </a:r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z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8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0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z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&lt;</a:t>
            </a:r>
            <a:r>
              <a:rPr lang="en-HK" sz="18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size</a:t>
            </a:r>
            <a:r>
              <a:rPr lang="en-HK" sz="1800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;</a:t>
            </a:r>
            <a:r>
              <a:rPr lang="en-HK" sz="1800" b="0" dirty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z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++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){</a:t>
            </a:r>
          </a:p>
          <a:p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int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s1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pop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();</a:t>
            </a:r>
          </a:p>
          <a:p>
            <a:r>
              <a:rPr lang="en-HK" sz="1800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   </a:t>
            </a:r>
            <a:r>
              <a:rPr lang="en-HK" sz="1800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System</a:t>
            </a:r>
            <a:r>
              <a:rPr lang="en-HK" sz="1800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 err="1">
                <a:solidFill>
                  <a:srgbClr val="0070C1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out</a:t>
            </a:r>
            <a:r>
              <a:rPr lang="en-HK" sz="1800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sz="1800" b="0" dirty="0" err="1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println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sz="1800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x</a:t>
            </a:r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    }</a:t>
            </a:r>
          </a:p>
          <a:p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   }</a:t>
            </a:r>
          </a:p>
          <a:p>
            <a: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}</a:t>
            </a:r>
          </a:p>
          <a:p>
            <a:b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br>
              <a:rPr lang="en-HK" sz="1800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endParaRPr lang="en-HK" sz="1800" b="0" dirty="0">
              <a:solidFill>
                <a:srgbClr val="3B3B3B"/>
              </a:solidFill>
              <a:effectLst/>
              <a:highlight>
                <a:srgbClr val="FFFFFF"/>
              </a:highlight>
              <a:latin typeface="Menlo" panose="020B0609030804020204" pitchFamily="49" charset="0"/>
            </a:endParaRP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14F8E-068E-23B5-81FC-C59B0B31D34E}"/>
              </a:ext>
            </a:extLst>
          </p:cNvPr>
          <p:cNvSpPr txBox="1"/>
          <p:nvPr/>
        </p:nvSpPr>
        <p:spPr>
          <a:xfrm>
            <a:off x="523373" y="2442411"/>
            <a:ext cx="265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Stack示</a:t>
            </a:r>
            <a:r>
              <a:rPr lang="zh-TW" altLang="en-US" sz="4400" dirty="0">
                <a:solidFill>
                  <a:schemeClr val="bg1"/>
                </a:solidFill>
              </a:rPr>
              <a:t>範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5C0BD-F45A-70A2-C943-A66FEF520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9927" y="741557"/>
            <a:ext cx="7701415" cy="4949379"/>
          </a:xfrm>
          <a:solidFill>
            <a:schemeClr val="tx1"/>
          </a:solidFill>
        </p:spPr>
        <p:txBody>
          <a:bodyPr/>
          <a:lstStyle/>
          <a:p>
            <a:r>
              <a:rPr lang="en-HK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arr1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[] 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{ </a:t>
            </a:r>
            <a:r>
              <a:rPr lang="en-HK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, </a:t>
            </a:r>
            <a:r>
              <a:rPr lang="en-HK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2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, </a:t>
            </a:r>
            <a:r>
              <a:rPr lang="en-HK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3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};</a:t>
            </a:r>
          </a:p>
          <a:p>
            <a:b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Queue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&lt;</a:t>
            </a:r>
            <a:r>
              <a:rPr lang="en-HK" b="0" dirty="0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Integer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&gt; </a:t>
            </a:r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=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b="0" dirty="0">
                <a:solidFill>
                  <a:srgbClr val="AF00D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new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 </a:t>
            </a:r>
            <a:r>
              <a:rPr lang="en-HK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LinkedList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&lt;&gt;();</a:t>
            </a:r>
          </a:p>
          <a:p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add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add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2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add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3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);</a:t>
            </a:r>
          </a:p>
          <a:p>
            <a:b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</a:br>
            <a:r>
              <a:rPr lang="en-HK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System</a:t>
            </a:r>
            <a:r>
              <a:rPr lang="en-HK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 err="1">
                <a:solidFill>
                  <a:srgbClr val="0070C1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out</a:t>
            </a:r>
            <a:r>
              <a:rPr lang="en-HK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 err="1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println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poll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());</a:t>
            </a:r>
          </a:p>
          <a:p>
            <a:r>
              <a:rPr lang="en-HK" b="0" dirty="0" err="1">
                <a:solidFill>
                  <a:srgbClr val="267F99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System</a:t>
            </a:r>
            <a:r>
              <a:rPr lang="en-HK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 err="1">
                <a:solidFill>
                  <a:srgbClr val="0070C1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out</a:t>
            </a:r>
            <a:r>
              <a:rPr lang="en-HK" b="0" dirty="0" err="1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 err="1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println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</a:t>
            </a:r>
            <a:r>
              <a:rPr lang="en-HK" b="0" dirty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q1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.</a:t>
            </a:r>
            <a:r>
              <a:rPr lang="en-HK" b="0" dirty="0">
                <a:solidFill>
                  <a:srgbClr val="795E26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poll</a:t>
            </a:r>
            <a:r>
              <a:rPr lang="en-HK" b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Menlo" panose="020B0609030804020204" pitchFamily="49" charset="0"/>
              </a:rPr>
              <a:t>());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7E0EB-A87E-9E25-E744-8E5984D9BB02}"/>
              </a:ext>
            </a:extLst>
          </p:cNvPr>
          <p:cNvSpPr txBox="1"/>
          <p:nvPr/>
        </p:nvSpPr>
        <p:spPr>
          <a:xfrm>
            <a:off x="595563" y="2171700"/>
            <a:ext cx="2868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Queue示</a:t>
            </a:r>
            <a:r>
              <a:rPr lang="zh-TW" altLang="en-US" sz="4400" dirty="0">
                <a:solidFill>
                  <a:schemeClr val="bg1"/>
                </a:solidFill>
              </a:rPr>
              <a:t>範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7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4BDC-E00B-4273-17BE-1862341E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4825866" cy="757821"/>
          </a:xfrm>
        </p:spPr>
        <p:txBody>
          <a:bodyPr/>
          <a:lstStyle/>
          <a:p>
            <a:r>
              <a:rPr lang="en-US" dirty="0"/>
              <a:t>Static 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F39F-F05F-D68C-6B9A-31654FAB6DCA}"/>
              </a:ext>
            </a:extLst>
          </p:cNvPr>
          <p:cNvSpPr txBox="1"/>
          <p:nvPr/>
        </p:nvSpPr>
        <p:spPr>
          <a:xfrm>
            <a:off x="1961147" y="2367171"/>
            <a:ext cx="9514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Share Common Value among different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</a:rPr>
              <a:t>在不同物件之間共享共同價值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25DC89-649E-2163-F1FB-03B7F301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9647"/>
            <a:ext cx="7772400" cy="66987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A128E5-FF6D-2BCC-829F-99EC592B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33" y="1949723"/>
            <a:ext cx="2437598" cy="1479277"/>
          </a:xfrm>
        </p:spPr>
        <p:txBody>
          <a:bodyPr/>
          <a:lstStyle/>
          <a:p>
            <a:r>
              <a:rPr lang="en-US" dirty="0"/>
              <a:t>Static Variable</a:t>
            </a:r>
          </a:p>
        </p:txBody>
      </p:sp>
    </p:spTree>
    <p:extLst>
      <p:ext uri="{BB962C8B-B14F-4D97-AF65-F5344CB8AC3E}">
        <p14:creationId xmlns:p14="http://schemas.microsoft.com/office/powerpoint/2010/main" val="9015932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648</TotalTime>
  <Words>272</Words>
  <Application>Microsoft Macintosh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Menlo</vt:lpstr>
      <vt:lpstr>Custom</vt:lpstr>
      <vt:lpstr>Java第6堂</vt:lpstr>
      <vt:lpstr>Agenda</vt:lpstr>
      <vt:lpstr>What is our problem</vt:lpstr>
      <vt:lpstr>PowerPoint Presentation</vt:lpstr>
      <vt:lpstr>Linear</vt:lpstr>
      <vt:lpstr>PowerPoint Presentation</vt:lpstr>
      <vt:lpstr>PowerPoint Presentation</vt:lpstr>
      <vt:lpstr>Static Variable</vt:lpstr>
      <vt:lpstr>Static Variable</vt:lpstr>
      <vt:lpstr>PowerPoint Presentation</vt:lpstr>
      <vt:lpstr>PowerPoint Presentation</vt:lpstr>
      <vt:lpstr>功課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75</cp:revision>
  <dcterms:created xsi:type="dcterms:W3CDTF">2024-05-10T11:32:53Z</dcterms:created>
  <dcterms:modified xsi:type="dcterms:W3CDTF">2024-06-14T14:03:24Z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