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6"/>
  </p:notesMasterIdLst>
  <p:handoutMasterIdLst>
    <p:handoutMasterId r:id="rId17"/>
  </p:handoutMasterIdLst>
  <p:sldIdLst>
    <p:sldId id="410" r:id="rId5"/>
    <p:sldId id="383" r:id="rId6"/>
    <p:sldId id="391" r:id="rId7"/>
    <p:sldId id="413" r:id="rId8"/>
    <p:sldId id="414" r:id="rId9"/>
    <p:sldId id="415" r:id="rId10"/>
    <p:sldId id="416" r:id="rId11"/>
    <p:sldId id="417" r:id="rId12"/>
    <p:sldId id="418" r:id="rId13"/>
    <p:sldId id="420" r:id="rId14"/>
    <p:sldId id="41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08" autoAdjust="0"/>
    <p:restoredTop sz="96327" autoAdjust="0"/>
  </p:normalViewPr>
  <p:slideViewPr>
    <p:cSldViewPr snapToGrid="0">
      <p:cViewPr varScale="1">
        <p:scale>
          <a:sx n="161" d="100"/>
          <a:sy n="161" d="100"/>
        </p:scale>
        <p:origin x="712" y="1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41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83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36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73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55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25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264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627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2572569"/>
            <a:ext cx="5486400" cy="1130749"/>
          </a:xfrm>
        </p:spPr>
        <p:txBody>
          <a:bodyPr/>
          <a:lstStyle/>
          <a:p>
            <a:r>
              <a:rPr lang="en-US" dirty="0"/>
              <a:t>Java</a:t>
            </a:r>
            <a:r>
              <a:rPr lang="zh-TW" altLang="en-US" dirty="0"/>
              <a:t>第二堂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7A5712C-5515-AE5A-63F0-35C85AD53F50}"/>
              </a:ext>
            </a:extLst>
          </p:cNvPr>
          <p:cNvSpPr txBox="1">
            <a:spLocks/>
          </p:cNvSpPr>
          <p:nvPr/>
        </p:nvSpPr>
        <p:spPr>
          <a:xfrm>
            <a:off x="6309904" y="3958753"/>
            <a:ext cx="5486400" cy="113074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Peter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B89E98A-76F2-4727-E87C-044AFBFBFC9D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C99B37E1-0662-AF06-BA59-08807A76C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7B61884D-384E-35D2-B0C1-7CC17FB9451F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pic>
        <p:nvPicPr>
          <p:cNvPr id="1026" name="Picture 2" descr="Join the largest learning event in history, December 9-15, 2024">
            <a:extLst>
              <a:ext uri="{FF2B5EF4-FFF2-40B4-BE49-F238E27FC236}">
                <a16:creationId xmlns:a16="http://schemas.microsoft.com/office/drawing/2014/main" id="{F575A8F0-1B49-E870-41AA-F2F0F4B48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970" y="1161989"/>
            <a:ext cx="1344692" cy="134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0AAEF5C-DCE0-DA79-9D26-5116173C05EF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E75E5A61-C809-4E3C-F7A3-C2A3278549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7FEB771B-9247-C5CE-2AE3-B2E502F4F079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B6164350-5B91-1FFC-8EE1-3B5B42DCA126}"/>
              </a:ext>
            </a:extLst>
          </p:cNvPr>
          <p:cNvSpPr txBox="1">
            <a:spLocks/>
          </p:cNvSpPr>
          <p:nvPr/>
        </p:nvSpPr>
        <p:spPr>
          <a:xfrm>
            <a:off x="633600" y="23848"/>
            <a:ext cx="3221922" cy="1087176"/>
          </a:xfrm>
          <a:prstGeom prst="rect">
            <a:avLst/>
          </a:prstGeom>
        </p:spPr>
        <p:txBody>
          <a:bodyPr vert="horz" lIns="0" tIns="228600" rIns="0" bIns="0" rtlCol="0">
            <a:normAutofit/>
          </a:bodyPr>
          <a:lstStyle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6000" dirty="0"/>
              <a:t>型態四</a:t>
            </a:r>
            <a:endParaRPr lang="en-US" sz="6000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7275FCB-A8DC-1E82-788E-4E60B2C6C3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527113"/>
              </p:ext>
            </p:extLst>
          </p:nvPr>
        </p:nvGraphicFramePr>
        <p:xfrm>
          <a:off x="6372554" y="1111024"/>
          <a:ext cx="5289550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1079995" imgH="11350091" progId="">
                  <p:embed/>
                </p:oleObj>
              </mc:Choice>
              <mc:Fallback>
                <p:oleObj r:id="rId5" imgW="11079995" imgH="11350091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72554" y="1111024"/>
                        <a:ext cx="5289550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540353FC-282B-F48C-61F4-AF0611A8ACD8}"/>
              </a:ext>
            </a:extLst>
          </p:cNvPr>
          <p:cNvSpPr/>
          <p:nvPr/>
        </p:nvSpPr>
        <p:spPr>
          <a:xfrm>
            <a:off x="2646063" y="1063812"/>
            <a:ext cx="3723992" cy="577034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E7925448-5B6E-B1A0-50AA-750DB5BDC86C}"/>
              </a:ext>
            </a:extLst>
          </p:cNvPr>
          <p:cNvSpPr txBox="1">
            <a:spLocks/>
          </p:cNvSpPr>
          <p:nvPr/>
        </p:nvSpPr>
        <p:spPr>
          <a:xfrm>
            <a:off x="2929672" y="1133488"/>
            <a:ext cx="3345738" cy="5569177"/>
          </a:xfrm>
          <a:prstGeom prst="rect">
            <a:avLst/>
          </a:prstGeom>
        </p:spPr>
        <p:txBody>
          <a:bodyPr vert="horz" lIns="0" tIns="228600" rIns="0" bIns="0" rtlCol="0">
            <a:normAutofit fontScale="92500" lnSpcReduction="10000"/>
          </a:bodyPr>
          <a:lstStyle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dirty="0"/>
              <a:t>If (</a:t>
            </a:r>
            <a:r>
              <a:rPr lang="zh-TW" altLang="en-US" sz="2800" dirty="0"/>
              <a:t>條件</a:t>
            </a:r>
            <a:r>
              <a:rPr lang="en-US" altLang="zh-TW" sz="2800" dirty="0"/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/>
              <a:t>     </a:t>
            </a:r>
            <a:r>
              <a:rPr lang="zh-TW" altLang="en-US" sz="2800" dirty="0"/>
              <a:t>代碼</a:t>
            </a:r>
            <a:r>
              <a:rPr lang="en-US" altLang="zh-TW" sz="2800" dirty="0"/>
              <a:t>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2800" dirty="0"/>
              <a:t>     代碼</a:t>
            </a:r>
            <a:r>
              <a:rPr lang="en-US" altLang="zh-TW" sz="2800" dirty="0"/>
              <a:t>2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}else if (</a:t>
            </a:r>
            <a:r>
              <a:rPr lang="zh-TW" altLang="en-US" sz="2800" dirty="0"/>
              <a:t>條件</a:t>
            </a:r>
            <a:r>
              <a:rPr lang="en-US" altLang="zh-TW" sz="2800" dirty="0"/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/>
              <a:t>     </a:t>
            </a:r>
            <a:r>
              <a:rPr lang="zh-TW" altLang="en-US" sz="2800" dirty="0"/>
              <a:t>代碼</a:t>
            </a:r>
            <a:r>
              <a:rPr lang="en-US" altLang="zh-TW" sz="2800" dirty="0"/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2800" dirty="0"/>
              <a:t>     代碼</a:t>
            </a:r>
            <a:r>
              <a:rPr lang="en-US" altLang="zh-TW" sz="2800" dirty="0"/>
              <a:t>4</a:t>
            </a: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/>
              <a:t>}else{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2800" dirty="0"/>
              <a:t>     代碼</a:t>
            </a:r>
            <a:r>
              <a:rPr lang="en-US" altLang="zh-TW" sz="2800" dirty="0"/>
              <a:t>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2800" dirty="0"/>
              <a:t>     代碼</a:t>
            </a:r>
            <a:r>
              <a:rPr lang="en-US" altLang="zh-TW" sz="2800" dirty="0"/>
              <a:t>6</a:t>
            </a: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/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8985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r>
              <a:rPr lang="en-US" sz="4000" dirty="0"/>
              <a:t>Peter</a:t>
            </a:r>
          </a:p>
          <a:p>
            <a:r>
              <a:rPr lang="en-US" sz="4000" dirty="0"/>
              <a:t>96554595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2E13EC-6E5A-6B3F-B917-D34167756C1B}"/>
              </a:ext>
            </a:extLst>
          </p:cNvPr>
          <p:cNvGrpSpPr/>
          <p:nvPr/>
        </p:nvGrpSpPr>
        <p:grpSpPr>
          <a:xfrm>
            <a:off x="339077" y="232229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D39328B3-0710-9F81-16FF-ED097FA66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293EC005-5AF0-7F44-0950-F730990D564B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412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6788150" cy="3709987"/>
          </a:xfrm>
        </p:spPr>
        <p:txBody>
          <a:bodyPr tIns="457200">
            <a:normAutofit/>
          </a:bodyPr>
          <a:lstStyle/>
          <a:p>
            <a:r>
              <a:rPr lang="en-US" altLang="zh-TW" sz="4800" dirty="0"/>
              <a:t>Variable</a:t>
            </a:r>
          </a:p>
          <a:p>
            <a:r>
              <a:rPr lang="en-US" altLang="zh-TW" sz="4800" dirty="0"/>
              <a:t>Looping</a:t>
            </a:r>
          </a:p>
          <a:p>
            <a:pPr lvl="1"/>
            <a:r>
              <a:rPr lang="en-US" sz="4400" dirty="0"/>
              <a:t>If-loop</a:t>
            </a:r>
          </a:p>
          <a:p>
            <a:pPr lvl="1"/>
            <a:r>
              <a:rPr lang="en-US" sz="4400" dirty="0"/>
              <a:t>For-loop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9B5BC5-F1A0-4E5F-E5DA-3003FF6BD7F9}"/>
              </a:ext>
            </a:extLst>
          </p:cNvPr>
          <p:cNvGrpSpPr/>
          <p:nvPr/>
        </p:nvGrpSpPr>
        <p:grpSpPr>
          <a:xfrm>
            <a:off x="8763996" y="6138953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92E4A975-0B7C-2B0A-C6D2-503D3A052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CE3C53A2-50A2-3211-3E49-A00FAACE30AE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zh-TW" altLang="en-US" dirty="0"/>
              <a:t>什麼是變數</a:t>
            </a:r>
            <a:r>
              <a:rPr lang="en-US" altLang="zh-TW" dirty="0"/>
              <a:t>Variable</a:t>
            </a: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0AAEF5C-DCE0-DA79-9D26-5116173C05EF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E75E5A61-C809-4E3C-F7A3-C2A3278549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7FEB771B-9247-C5CE-2AE3-B2E502F4F079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DE8D839-4E46-4C31-FB47-4BF6BD348DE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/>
              <a:t>有自己獨有名字</a:t>
            </a:r>
            <a:endParaRPr lang="en-US" altLang="zh-TW" sz="7200" dirty="0"/>
          </a:p>
          <a:p>
            <a:r>
              <a:rPr lang="zh-TW" altLang="en-US" sz="7200" dirty="0"/>
              <a:t>有固定類型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zh-TW" altLang="en-US" dirty="0"/>
              <a:t>什麼是</a:t>
            </a:r>
            <a:r>
              <a:rPr lang="en-US" altLang="zh-TW" dirty="0"/>
              <a:t>Variable</a:t>
            </a: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0AAEF5C-DCE0-DA79-9D26-5116173C05EF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E75E5A61-C809-4E3C-F7A3-C2A3278549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7FEB771B-9247-C5CE-2AE3-B2E502F4F079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DE8D839-4E46-4C31-FB47-4BF6BD348D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2008"/>
            <a:ext cx="7810500" cy="2630418"/>
          </a:xfrm>
        </p:spPr>
        <p:txBody>
          <a:bodyPr>
            <a:normAutofit/>
          </a:bodyPr>
          <a:lstStyle/>
          <a:p>
            <a:r>
              <a:rPr lang="en-US" sz="7200" dirty="0"/>
              <a:t>int   </a:t>
            </a:r>
            <a:r>
              <a:rPr lang="zh-TW" altLang="en-US" sz="7200" dirty="0"/>
              <a:t>數字</a:t>
            </a:r>
            <a:endParaRPr lang="en-US" sz="7200" dirty="0"/>
          </a:p>
          <a:p>
            <a:r>
              <a:rPr lang="en-US" sz="7200" dirty="0"/>
              <a:t>String   </a:t>
            </a:r>
            <a:r>
              <a:rPr lang="zh-TW" altLang="en-US" sz="7200" dirty="0"/>
              <a:t>文字</a:t>
            </a:r>
            <a:endParaRPr lang="en-US" altLang="zh-TW" sz="7200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E563F411-C5F1-9C9B-953C-A7481BC5AB0F}"/>
              </a:ext>
            </a:extLst>
          </p:cNvPr>
          <p:cNvSpPr txBox="1">
            <a:spLocks/>
          </p:cNvSpPr>
          <p:nvPr/>
        </p:nvSpPr>
        <p:spPr>
          <a:xfrm>
            <a:off x="6146853" y="5114291"/>
            <a:ext cx="2646713" cy="1220371"/>
          </a:xfrm>
          <a:prstGeom prst="rect">
            <a:avLst/>
          </a:prstGeom>
        </p:spPr>
        <p:txBody>
          <a:bodyPr vert="horz" lIns="0" tIns="228600" rIns="0" bIns="0" rtlCol="0">
            <a:normAutofit/>
          </a:bodyPr>
          <a:lstStyle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7200" dirty="0">
                <a:solidFill>
                  <a:srgbClr val="FF0000"/>
                </a:solidFill>
              </a:rPr>
              <a:t>大階</a:t>
            </a:r>
            <a:r>
              <a:rPr lang="en-US" altLang="zh-TW" sz="72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7" name="Arrow: Bent-Up 6">
            <a:extLst>
              <a:ext uri="{FF2B5EF4-FFF2-40B4-BE49-F238E27FC236}">
                <a16:creationId xmlns:a16="http://schemas.microsoft.com/office/drawing/2014/main" id="{E8AF4DD6-0658-7825-9D07-FA2BA8E7EA09}"/>
              </a:ext>
            </a:extLst>
          </p:cNvPr>
          <p:cNvSpPr/>
          <p:nvPr/>
        </p:nvSpPr>
        <p:spPr>
          <a:xfrm flipH="1">
            <a:off x="3950524" y="4835400"/>
            <a:ext cx="2018805" cy="1151907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0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zh-TW" altLang="en-US" dirty="0"/>
              <a:t>什麼是</a:t>
            </a:r>
            <a:r>
              <a:rPr lang="en-US" altLang="zh-TW" dirty="0"/>
              <a:t>If-loop</a:t>
            </a: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0AAEF5C-DCE0-DA79-9D26-5116173C05EF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E75E5A61-C809-4E3C-F7A3-C2A3278549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7FEB771B-9247-C5CE-2AE3-B2E502F4F079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DE8D839-4E46-4C31-FB47-4BF6BD348D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2008"/>
            <a:ext cx="4449288" cy="1431010"/>
          </a:xfrm>
        </p:spPr>
        <p:txBody>
          <a:bodyPr>
            <a:normAutofit/>
          </a:bodyPr>
          <a:lstStyle/>
          <a:p>
            <a:r>
              <a:rPr lang="zh-TW" altLang="en-US" sz="7200" dirty="0"/>
              <a:t>條件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13998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E604F17-8A94-973A-3000-F207DD8157D9}"/>
              </a:ext>
            </a:extLst>
          </p:cNvPr>
          <p:cNvSpPr/>
          <p:nvPr/>
        </p:nvSpPr>
        <p:spPr>
          <a:xfrm>
            <a:off x="6082666" y="2376585"/>
            <a:ext cx="2772009" cy="445938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1457A2-E41B-076A-98D9-5A1A4B33249A}"/>
              </a:ext>
            </a:extLst>
          </p:cNvPr>
          <p:cNvSpPr/>
          <p:nvPr/>
        </p:nvSpPr>
        <p:spPr>
          <a:xfrm>
            <a:off x="3102839" y="2376585"/>
            <a:ext cx="2684392" cy="43919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DAB7AE-F1DD-B2E3-C306-EEDD194C8129}"/>
              </a:ext>
            </a:extLst>
          </p:cNvPr>
          <p:cNvSpPr/>
          <p:nvPr/>
        </p:nvSpPr>
        <p:spPr>
          <a:xfrm>
            <a:off x="320143" y="3098066"/>
            <a:ext cx="2300346" cy="33952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altLang="zh-TW" dirty="0"/>
              <a:t>If-loop</a:t>
            </a:r>
            <a:r>
              <a:rPr lang="zh-TW" altLang="en-US" dirty="0"/>
              <a:t>的四種型態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0AAEF5C-DCE0-DA79-9D26-5116173C05EF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E75E5A61-C809-4E3C-F7A3-C2A3278549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7FEB771B-9247-C5CE-2AE3-B2E502F4F079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F815659-8E77-5A97-ADEF-D0001121FFF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2701" y="3290111"/>
            <a:ext cx="2466108" cy="26897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If (</a:t>
            </a:r>
            <a:r>
              <a:rPr lang="zh-TW" altLang="en-US" sz="3200" dirty="0"/>
              <a:t>條件</a:t>
            </a:r>
            <a:r>
              <a:rPr lang="en-US" altLang="zh-TW" sz="3200" dirty="0"/>
              <a:t>) {</a:t>
            </a:r>
          </a:p>
          <a:p>
            <a:pPr marL="0" indent="0">
              <a:buNone/>
            </a:pPr>
            <a:r>
              <a:rPr lang="en-US" sz="3200" dirty="0"/>
              <a:t>     </a:t>
            </a:r>
            <a:r>
              <a:rPr lang="zh-TW" altLang="en-US" sz="3200" dirty="0"/>
              <a:t>代碼</a:t>
            </a:r>
            <a:r>
              <a:rPr lang="en-US" altLang="zh-TW" sz="3200" dirty="0"/>
              <a:t>1</a:t>
            </a:r>
          </a:p>
          <a:p>
            <a:pPr marL="0" indent="0">
              <a:buNone/>
            </a:pPr>
            <a:r>
              <a:rPr lang="zh-TW" altLang="en-US" sz="3200" dirty="0"/>
              <a:t>     代碼</a:t>
            </a:r>
            <a:r>
              <a:rPr lang="en-US" altLang="zh-TW" sz="3200" dirty="0"/>
              <a:t>2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}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D73DF56B-FA36-86AB-BCE7-EB36F3A6E388}"/>
              </a:ext>
            </a:extLst>
          </p:cNvPr>
          <p:cNvSpPr txBox="1">
            <a:spLocks/>
          </p:cNvSpPr>
          <p:nvPr/>
        </p:nvSpPr>
        <p:spPr>
          <a:xfrm>
            <a:off x="3354489" y="2631367"/>
            <a:ext cx="2170916" cy="4079113"/>
          </a:xfrm>
          <a:prstGeom prst="rect">
            <a:avLst/>
          </a:prstGeom>
        </p:spPr>
        <p:txBody>
          <a:bodyPr vert="horz" lIns="0" tIns="228600" rIns="0" bIns="0" rtlCol="0">
            <a:normAutofit fontScale="92500" lnSpcReduction="20000"/>
          </a:bodyPr>
          <a:lstStyle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If (</a:t>
            </a:r>
            <a:r>
              <a:rPr lang="zh-TW" altLang="en-US" sz="3200" dirty="0"/>
              <a:t>條件</a:t>
            </a:r>
            <a:r>
              <a:rPr lang="en-US" altLang="zh-TW" sz="3200" dirty="0"/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     </a:t>
            </a:r>
            <a:r>
              <a:rPr lang="zh-TW" altLang="en-US" sz="3200" dirty="0"/>
              <a:t>代碼</a:t>
            </a:r>
            <a:r>
              <a:rPr lang="en-US" altLang="zh-TW" sz="3200" dirty="0"/>
              <a:t>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dirty="0"/>
              <a:t>     代碼</a:t>
            </a:r>
            <a:r>
              <a:rPr lang="en-US" altLang="zh-TW" sz="3200" dirty="0"/>
              <a:t>2</a:t>
            </a:r>
            <a:endParaRPr lang="en-US" sz="3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}else{</a:t>
            </a:r>
            <a:endParaRPr lang="en-US" altLang="zh-TW" sz="3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     </a:t>
            </a:r>
            <a:r>
              <a:rPr lang="zh-TW" altLang="en-US" sz="3200" dirty="0"/>
              <a:t>代碼</a:t>
            </a:r>
            <a:r>
              <a:rPr lang="en-US" altLang="zh-TW" sz="3200" dirty="0"/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dirty="0"/>
              <a:t>     代碼</a:t>
            </a:r>
            <a:r>
              <a:rPr lang="en-US" altLang="zh-TW" sz="3200" dirty="0"/>
              <a:t>4</a:t>
            </a:r>
            <a:endParaRPr lang="en-US" sz="3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26CF2C3E-EE7A-807B-0092-87ABD68B8C67}"/>
              </a:ext>
            </a:extLst>
          </p:cNvPr>
          <p:cNvSpPr txBox="1">
            <a:spLocks/>
          </p:cNvSpPr>
          <p:nvPr/>
        </p:nvSpPr>
        <p:spPr>
          <a:xfrm>
            <a:off x="6269581" y="2595762"/>
            <a:ext cx="2490450" cy="4079113"/>
          </a:xfrm>
          <a:prstGeom prst="rect">
            <a:avLst/>
          </a:prstGeom>
        </p:spPr>
        <p:txBody>
          <a:bodyPr vert="horz" lIns="0" tIns="228600" rIns="0" bIns="0" rtlCol="0">
            <a:normAutofit fontScale="92500" lnSpcReduction="20000"/>
          </a:bodyPr>
          <a:lstStyle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If (</a:t>
            </a:r>
            <a:r>
              <a:rPr lang="zh-TW" altLang="en-US" sz="3200" dirty="0"/>
              <a:t>條件</a:t>
            </a:r>
            <a:r>
              <a:rPr lang="en-US" altLang="zh-TW" sz="3200" dirty="0"/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     </a:t>
            </a:r>
            <a:r>
              <a:rPr lang="zh-TW" altLang="en-US" sz="3200" dirty="0"/>
              <a:t>代碼</a:t>
            </a:r>
            <a:r>
              <a:rPr lang="en-US" altLang="zh-TW" sz="3200" dirty="0"/>
              <a:t>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dirty="0"/>
              <a:t>     代碼</a:t>
            </a:r>
            <a:r>
              <a:rPr lang="en-US" altLang="zh-TW" sz="3200" dirty="0"/>
              <a:t>2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}else if (</a:t>
            </a:r>
            <a:r>
              <a:rPr lang="zh-TW" altLang="en-US" sz="3200" dirty="0"/>
              <a:t>條件</a:t>
            </a:r>
            <a:r>
              <a:rPr lang="en-US" altLang="zh-TW" sz="3200" dirty="0"/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     </a:t>
            </a:r>
            <a:r>
              <a:rPr lang="zh-TW" altLang="en-US" sz="3200" dirty="0"/>
              <a:t>代碼</a:t>
            </a:r>
            <a:r>
              <a:rPr lang="en-US" altLang="zh-TW" sz="3200" dirty="0"/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dirty="0"/>
              <a:t>     代碼</a:t>
            </a:r>
            <a:r>
              <a:rPr lang="en-US" altLang="zh-TW" sz="3200" dirty="0"/>
              <a:t>4</a:t>
            </a:r>
            <a:endParaRPr lang="en-US" sz="3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6F3C5E45-EA75-1634-9ED2-518ACC12E5E2}"/>
              </a:ext>
            </a:extLst>
          </p:cNvPr>
          <p:cNvSpPr txBox="1">
            <a:spLocks/>
          </p:cNvSpPr>
          <p:nvPr/>
        </p:nvSpPr>
        <p:spPr>
          <a:xfrm>
            <a:off x="936410" y="2363189"/>
            <a:ext cx="1559377" cy="734877"/>
          </a:xfrm>
          <a:prstGeom prst="rect">
            <a:avLst/>
          </a:prstGeom>
        </p:spPr>
        <p:txBody>
          <a:bodyPr vert="horz" lIns="0" tIns="228600" rIns="0" bIns="0" rtlCol="0">
            <a:normAutofit/>
          </a:bodyPr>
          <a:lstStyle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dirty="0"/>
              <a:t>型態一</a:t>
            </a:r>
            <a:endParaRPr lang="en-US" sz="3200" dirty="0"/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559C7DEA-19C5-7033-670D-357DA380E464}"/>
              </a:ext>
            </a:extLst>
          </p:cNvPr>
          <p:cNvSpPr txBox="1">
            <a:spLocks/>
          </p:cNvSpPr>
          <p:nvPr/>
        </p:nvSpPr>
        <p:spPr>
          <a:xfrm>
            <a:off x="3610557" y="1701976"/>
            <a:ext cx="1559377" cy="734877"/>
          </a:xfrm>
          <a:prstGeom prst="rect">
            <a:avLst/>
          </a:prstGeom>
        </p:spPr>
        <p:txBody>
          <a:bodyPr vert="horz" lIns="0" tIns="228600" rIns="0" bIns="0" rtlCol="0">
            <a:normAutofit/>
          </a:bodyPr>
          <a:lstStyle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dirty="0"/>
              <a:t>型態二</a:t>
            </a:r>
            <a:endParaRPr lang="en-US" sz="3200" dirty="0"/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08A01D93-57CB-A7AA-5F64-98BAC35A0B44}"/>
              </a:ext>
            </a:extLst>
          </p:cNvPr>
          <p:cNvSpPr txBox="1">
            <a:spLocks/>
          </p:cNvSpPr>
          <p:nvPr/>
        </p:nvSpPr>
        <p:spPr>
          <a:xfrm>
            <a:off x="6813031" y="1657127"/>
            <a:ext cx="1559377" cy="734877"/>
          </a:xfrm>
          <a:prstGeom prst="rect">
            <a:avLst/>
          </a:prstGeom>
        </p:spPr>
        <p:txBody>
          <a:bodyPr vert="horz" lIns="0" tIns="228600" rIns="0" bIns="0" rtlCol="0">
            <a:normAutofit/>
          </a:bodyPr>
          <a:lstStyle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dirty="0"/>
              <a:t>型態三</a:t>
            </a:r>
            <a:endParaRPr lang="en-US" sz="3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FA5E78-DF3D-8B26-D961-69E6AB205CDE}"/>
              </a:ext>
            </a:extLst>
          </p:cNvPr>
          <p:cNvSpPr/>
          <p:nvPr/>
        </p:nvSpPr>
        <p:spPr>
          <a:xfrm>
            <a:off x="9012102" y="1847120"/>
            <a:ext cx="2772009" cy="497545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6">
            <a:extLst>
              <a:ext uri="{FF2B5EF4-FFF2-40B4-BE49-F238E27FC236}">
                <a16:creationId xmlns:a16="http://schemas.microsoft.com/office/drawing/2014/main" id="{A0FF0674-5578-D748-7C69-DBE728E80B23}"/>
              </a:ext>
            </a:extLst>
          </p:cNvPr>
          <p:cNvSpPr txBox="1">
            <a:spLocks/>
          </p:cNvSpPr>
          <p:nvPr/>
        </p:nvSpPr>
        <p:spPr>
          <a:xfrm>
            <a:off x="9199017" y="1889086"/>
            <a:ext cx="2490450" cy="4801999"/>
          </a:xfrm>
          <a:prstGeom prst="rect">
            <a:avLst/>
          </a:prstGeom>
        </p:spPr>
        <p:txBody>
          <a:bodyPr vert="horz" lIns="0" tIns="228600" rIns="0" bIns="0" rtlCol="0">
            <a:normAutofit fontScale="70000" lnSpcReduction="20000"/>
          </a:bodyPr>
          <a:lstStyle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If (</a:t>
            </a:r>
            <a:r>
              <a:rPr lang="zh-TW" altLang="en-US" sz="3200" dirty="0"/>
              <a:t>條件</a:t>
            </a:r>
            <a:r>
              <a:rPr lang="en-US" altLang="zh-TW" sz="3200" dirty="0"/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     </a:t>
            </a:r>
            <a:r>
              <a:rPr lang="zh-TW" altLang="en-US" sz="3200" dirty="0"/>
              <a:t>代碼</a:t>
            </a:r>
            <a:r>
              <a:rPr lang="en-US" altLang="zh-TW" sz="3200" dirty="0"/>
              <a:t>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dirty="0"/>
              <a:t>     代碼</a:t>
            </a:r>
            <a:r>
              <a:rPr lang="en-US" altLang="zh-TW" sz="3200" dirty="0"/>
              <a:t>2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}else if (</a:t>
            </a:r>
            <a:r>
              <a:rPr lang="zh-TW" altLang="en-US" sz="3200" dirty="0"/>
              <a:t>條件</a:t>
            </a:r>
            <a:r>
              <a:rPr lang="en-US" altLang="zh-TW" sz="3200" dirty="0"/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     </a:t>
            </a:r>
            <a:r>
              <a:rPr lang="zh-TW" altLang="en-US" sz="3200" dirty="0"/>
              <a:t>代碼</a:t>
            </a:r>
            <a:r>
              <a:rPr lang="en-US" altLang="zh-TW" sz="3200" dirty="0"/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dirty="0"/>
              <a:t>     代碼</a:t>
            </a:r>
            <a:r>
              <a:rPr lang="en-US" altLang="zh-TW" sz="3200" dirty="0"/>
              <a:t>4</a:t>
            </a:r>
            <a:endParaRPr lang="en-US" sz="3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}else{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dirty="0"/>
              <a:t>     代碼</a:t>
            </a:r>
            <a:r>
              <a:rPr lang="en-US" altLang="zh-TW" sz="3200" dirty="0"/>
              <a:t>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dirty="0"/>
              <a:t>     代碼</a:t>
            </a:r>
            <a:r>
              <a:rPr lang="en-US" altLang="zh-TW" sz="3200" dirty="0"/>
              <a:t>6</a:t>
            </a:r>
            <a:endParaRPr lang="en-US" sz="3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  <p:sp>
        <p:nvSpPr>
          <p:cNvPr id="23" name="Content Placeholder 6">
            <a:extLst>
              <a:ext uri="{FF2B5EF4-FFF2-40B4-BE49-F238E27FC236}">
                <a16:creationId xmlns:a16="http://schemas.microsoft.com/office/drawing/2014/main" id="{3DC3BA3E-CAEA-AEE2-0360-65D477D45EDD}"/>
              </a:ext>
            </a:extLst>
          </p:cNvPr>
          <p:cNvSpPr txBox="1">
            <a:spLocks/>
          </p:cNvSpPr>
          <p:nvPr/>
        </p:nvSpPr>
        <p:spPr>
          <a:xfrm>
            <a:off x="9742467" y="935919"/>
            <a:ext cx="1559377" cy="734877"/>
          </a:xfrm>
          <a:prstGeom prst="rect">
            <a:avLst/>
          </a:prstGeom>
        </p:spPr>
        <p:txBody>
          <a:bodyPr vert="horz" lIns="0" tIns="228600" rIns="0" bIns="0" rtlCol="0">
            <a:normAutofit/>
          </a:bodyPr>
          <a:lstStyle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dirty="0"/>
              <a:t>型態四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6489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DAB7AE-F1DD-B2E3-C306-EEDD194C8129}"/>
              </a:ext>
            </a:extLst>
          </p:cNvPr>
          <p:cNvSpPr/>
          <p:nvPr/>
        </p:nvSpPr>
        <p:spPr>
          <a:xfrm>
            <a:off x="2648173" y="2624447"/>
            <a:ext cx="2660073" cy="33952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0AAEF5C-DCE0-DA79-9D26-5116173C05EF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E75E5A61-C809-4E3C-F7A3-C2A3278549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7FEB771B-9247-C5CE-2AE3-B2E502F4F079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F815659-8E77-5A97-ADEF-D0001121FFF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85253" y="2816492"/>
            <a:ext cx="2466108" cy="26897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If (</a:t>
            </a:r>
            <a:r>
              <a:rPr lang="zh-TW" altLang="en-US" sz="3200" dirty="0"/>
              <a:t>條件</a:t>
            </a:r>
            <a:r>
              <a:rPr lang="en-US" altLang="zh-TW" sz="3200" dirty="0"/>
              <a:t>) {</a:t>
            </a:r>
          </a:p>
          <a:p>
            <a:pPr marL="0" indent="0">
              <a:buNone/>
            </a:pPr>
            <a:r>
              <a:rPr lang="en-US" sz="3200" dirty="0"/>
              <a:t>     </a:t>
            </a:r>
            <a:r>
              <a:rPr lang="zh-TW" altLang="en-US" sz="3200" dirty="0"/>
              <a:t>代碼</a:t>
            </a:r>
            <a:r>
              <a:rPr lang="en-US" altLang="zh-TW" sz="3200" dirty="0"/>
              <a:t>1</a:t>
            </a:r>
          </a:p>
          <a:p>
            <a:pPr marL="0" indent="0">
              <a:buNone/>
            </a:pPr>
            <a:r>
              <a:rPr lang="zh-TW" altLang="en-US" sz="3200" dirty="0"/>
              <a:t>     代碼</a:t>
            </a:r>
            <a:r>
              <a:rPr lang="en-US" altLang="zh-TW" sz="3200" dirty="0"/>
              <a:t>2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}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B6164350-5B91-1FFC-8EE1-3B5B42DCA126}"/>
              </a:ext>
            </a:extLst>
          </p:cNvPr>
          <p:cNvSpPr txBox="1">
            <a:spLocks/>
          </p:cNvSpPr>
          <p:nvPr/>
        </p:nvSpPr>
        <p:spPr>
          <a:xfrm>
            <a:off x="633600" y="783630"/>
            <a:ext cx="3221922" cy="1087176"/>
          </a:xfrm>
          <a:prstGeom prst="rect">
            <a:avLst/>
          </a:prstGeom>
        </p:spPr>
        <p:txBody>
          <a:bodyPr vert="horz" lIns="0" tIns="228600" rIns="0" bIns="0" rtlCol="0">
            <a:normAutofit/>
          </a:bodyPr>
          <a:lstStyle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6000" dirty="0"/>
              <a:t>型態一</a:t>
            </a:r>
            <a:endParaRPr lang="en-US" sz="6000" dirty="0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9EFE2D68-E5FB-EB19-42E8-E4D485047E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550696"/>
              </p:ext>
            </p:extLst>
          </p:nvPr>
        </p:nvGraphicFramePr>
        <p:xfrm>
          <a:off x="6348516" y="1272948"/>
          <a:ext cx="4291013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8988704" imgH="11350091" progId="">
                  <p:embed/>
                </p:oleObj>
              </mc:Choice>
              <mc:Fallback>
                <p:oleObj r:id="rId5" imgW="8988704" imgH="11350091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48516" y="1272948"/>
                        <a:ext cx="4291013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4729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0AAEF5C-DCE0-DA79-9D26-5116173C05EF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E75E5A61-C809-4E3C-F7A3-C2A3278549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7FEB771B-9247-C5CE-2AE3-B2E502F4F079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B6164350-5B91-1FFC-8EE1-3B5B42DCA126}"/>
              </a:ext>
            </a:extLst>
          </p:cNvPr>
          <p:cNvSpPr txBox="1">
            <a:spLocks/>
          </p:cNvSpPr>
          <p:nvPr/>
        </p:nvSpPr>
        <p:spPr>
          <a:xfrm>
            <a:off x="633600" y="783630"/>
            <a:ext cx="3221922" cy="1087176"/>
          </a:xfrm>
          <a:prstGeom prst="rect">
            <a:avLst/>
          </a:prstGeom>
        </p:spPr>
        <p:txBody>
          <a:bodyPr vert="horz" lIns="0" tIns="228600" rIns="0" bIns="0" rtlCol="0">
            <a:normAutofit/>
          </a:bodyPr>
          <a:lstStyle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6000" dirty="0"/>
              <a:t>型態二</a:t>
            </a:r>
            <a:endParaRPr lang="en-US" sz="6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242B92-345F-E486-E8EA-4018E4C4467A}"/>
              </a:ext>
            </a:extLst>
          </p:cNvPr>
          <p:cNvSpPr/>
          <p:nvPr/>
        </p:nvSpPr>
        <p:spPr>
          <a:xfrm>
            <a:off x="2404753" y="2386940"/>
            <a:ext cx="3006436" cy="43919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68622617-5B50-7694-8D57-FCB5E5B63DA8}"/>
              </a:ext>
            </a:extLst>
          </p:cNvPr>
          <p:cNvSpPr txBox="1">
            <a:spLocks/>
          </p:cNvSpPr>
          <p:nvPr/>
        </p:nvSpPr>
        <p:spPr>
          <a:xfrm>
            <a:off x="3026517" y="2641722"/>
            <a:ext cx="1905701" cy="4079113"/>
          </a:xfrm>
          <a:prstGeom prst="rect">
            <a:avLst/>
          </a:prstGeom>
        </p:spPr>
        <p:txBody>
          <a:bodyPr vert="horz" lIns="0" tIns="228600" rIns="0" bIns="0" rtlCol="0">
            <a:normAutofit fontScale="92500" lnSpcReduction="20000"/>
          </a:bodyPr>
          <a:lstStyle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If (</a:t>
            </a:r>
            <a:r>
              <a:rPr lang="zh-TW" altLang="en-US" sz="3200" dirty="0"/>
              <a:t>條件</a:t>
            </a:r>
            <a:r>
              <a:rPr lang="en-US" altLang="zh-TW" sz="3200" dirty="0"/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     </a:t>
            </a:r>
            <a:r>
              <a:rPr lang="zh-TW" altLang="en-US" sz="3200" dirty="0"/>
              <a:t>代碼</a:t>
            </a:r>
            <a:r>
              <a:rPr lang="en-US" altLang="zh-TW" sz="3200" dirty="0"/>
              <a:t>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dirty="0"/>
              <a:t>     代碼</a:t>
            </a:r>
            <a:r>
              <a:rPr lang="en-US" altLang="zh-TW" sz="3200" dirty="0"/>
              <a:t>2</a:t>
            </a:r>
            <a:endParaRPr lang="en-US" sz="3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}else{</a:t>
            </a:r>
            <a:endParaRPr lang="en-US" altLang="zh-TW" sz="3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     </a:t>
            </a:r>
            <a:r>
              <a:rPr lang="zh-TW" altLang="en-US" sz="3200" dirty="0"/>
              <a:t>代碼</a:t>
            </a:r>
            <a:r>
              <a:rPr lang="en-US" altLang="zh-TW" sz="3200" dirty="0"/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dirty="0"/>
              <a:t>     代碼</a:t>
            </a:r>
            <a:r>
              <a:rPr lang="en-US" altLang="zh-TW" sz="3200" dirty="0"/>
              <a:t>4</a:t>
            </a:r>
            <a:endParaRPr lang="en-US" sz="3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4F1AE35-0F36-D242-D1E4-4E42770446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64376"/>
              </p:ext>
            </p:extLst>
          </p:nvPr>
        </p:nvGraphicFramePr>
        <p:xfrm>
          <a:off x="6419626" y="1158525"/>
          <a:ext cx="4448175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9320892" imgH="11350091" progId="">
                  <p:embed/>
                </p:oleObj>
              </mc:Choice>
              <mc:Fallback>
                <p:oleObj r:id="rId5" imgW="9320892" imgH="11350091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19626" y="1158525"/>
                        <a:ext cx="4448175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9674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0AAEF5C-DCE0-DA79-9D26-5116173C05EF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E75E5A61-C809-4E3C-F7A3-C2A3278549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7FEB771B-9247-C5CE-2AE3-B2E502F4F079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B6164350-5B91-1FFC-8EE1-3B5B42DCA126}"/>
              </a:ext>
            </a:extLst>
          </p:cNvPr>
          <p:cNvSpPr txBox="1">
            <a:spLocks/>
          </p:cNvSpPr>
          <p:nvPr/>
        </p:nvSpPr>
        <p:spPr>
          <a:xfrm>
            <a:off x="633600" y="783630"/>
            <a:ext cx="3221922" cy="1087176"/>
          </a:xfrm>
          <a:prstGeom prst="rect">
            <a:avLst/>
          </a:prstGeom>
        </p:spPr>
        <p:txBody>
          <a:bodyPr vert="horz" lIns="0" tIns="228600" rIns="0" bIns="0" rtlCol="0">
            <a:normAutofit/>
          </a:bodyPr>
          <a:lstStyle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6000" dirty="0"/>
              <a:t>型態三</a:t>
            </a:r>
            <a:endParaRPr lang="en-US" sz="6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5908A8-2E45-C8AB-CA75-F10935B91734}"/>
              </a:ext>
            </a:extLst>
          </p:cNvPr>
          <p:cNvSpPr/>
          <p:nvPr/>
        </p:nvSpPr>
        <p:spPr>
          <a:xfrm>
            <a:off x="2276452" y="2329345"/>
            <a:ext cx="3380508" cy="445938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792192B0-504A-2C25-DAD6-EB7DF8E5B01E}"/>
              </a:ext>
            </a:extLst>
          </p:cNvPr>
          <p:cNvSpPr txBox="1">
            <a:spLocks/>
          </p:cNvSpPr>
          <p:nvPr/>
        </p:nvSpPr>
        <p:spPr>
          <a:xfrm>
            <a:off x="2758802" y="2548522"/>
            <a:ext cx="2585094" cy="4079113"/>
          </a:xfrm>
          <a:prstGeom prst="rect">
            <a:avLst/>
          </a:prstGeom>
        </p:spPr>
        <p:txBody>
          <a:bodyPr vert="horz" lIns="0" tIns="228600" rIns="0" bIns="0" rtlCol="0">
            <a:normAutofit fontScale="92500" lnSpcReduction="20000"/>
          </a:bodyPr>
          <a:lstStyle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If (</a:t>
            </a:r>
            <a:r>
              <a:rPr lang="zh-TW" altLang="en-US" sz="3200" dirty="0"/>
              <a:t>條件</a:t>
            </a:r>
            <a:r>
              <a:rPr lang="en-US" altLang="zh-TW" sz="3200" dirty="0"/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     </a:t>
            </a:r>
            <a:r>
              <a:rPr lang="zh-TW" altLang="en-US" sz="3200" dirty="0"/>
              <a:t>代碼</a:t>
            </a:r>
            <a:r>
              <a:rPr lang="en-US" altLang="zh-TW" sz="3200" dirty="0"/>
              <a:t>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dirty="0"/>
              <a:t>     代碼</a:t>
            </a:r>
            <a:r>
              <a:rPr lang="en-US" altLang="zh-TW" sz="3200" dirty="0"/>
              <a:t>2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}else if (</a:t>
            </a:r>
            <a:r>
              <a:rPr lang="zh-TW" altLang="en-US" sz="3200" dirty="0"/>
              <a:t>條件</a:t>
            </a:r>
            <a:r>
              <a:rPr lang="en-US" altLang="zh-TW" sz="3200" dirty="0"/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     </a:t>
            </a:r>
            <a:r>
              <a:rPr lang="zh-TW" altLang="en-US" sz="3200" dirty="0"/>
              <a:t>代碼</a:t>
            </a:r>
            <a:r>
              <a:rPr lang="en-US" altLang="zh-TW" sz="3200" dirty="0"/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dirty="0"/>
              <a:t>     代碼</a:t>
            </a:r>
            <a:r>
              <a:rPr lang="en-US" altLang="zh-TW" sz="3200" dirty="0"/>
              <a:t>4</a:t>
            </a:r>
            <a:endParaRPr lang="en-US" sz="3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73B518E-A5C5-CB9B-49EC-2D52D0D25D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544631"/>
              </p:ext>
            </p:extLst>
          </p:nvPr>
        </p:nvGraphicFramePr>
        <p:xfrm>
          <a:off x="6325054" y="1063522"/>
          <a:ext cx="5289550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1079995" imgH="11350091" progId="">
                  <p:embed/>
                </p:oleObj>
              </mc:Choice>
              <mc:Fallback>
                <p:oleObj r:id="rId5" imgW="11079995" imgH="11350091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25054" y="1063522"/>
                        <a:ext cx="5289550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366035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{0228B9BD-68A6-4A1F-9A2B-9F66DF95AF0C}tf78853419_win32</Template>
  <TotalTime>161</TotalTime>
  <Words>386</Words>
  <Application>Microsoft Office PowerPoint</Application>
  <PresentationFormat>Widescreen</PresentationFormat>
  <Paragraphs>106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Book</vt:lpstr>
      <vt:lpstr>Franklin Gothic Demi</vt:lpstr>
      <vt:lpstr>Custom</vt:lpstr>
      <vt:lpstr>Java第二堂</vt:lpstr>
      <vt:lpstr>Agenda</vt:lpstr>
      <vt:lpstr>什麼是變數Variable</vt:lpstr>
      <vt:lpstr>什麼是Variable</vt:lpstr>
      <vt:lpstr>什麼是If-loop</vt:lpstr>
      <vt:lpstr>If-loop的四種型態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Java第一堂</dc:title>
  <dc:creator>Peter Quantr</dc:creator>
  <cp:lastModifiedBy>MultisoftSPC</cp:lastModifiedBy>
  <cp:revision>26</cp:revision>
  <dcterms:created xsi:type="dcterms:W3CDTF">2024-05-10T11:32:53Z</dcterms:created>
  <dcterms:modified xsi:type="dcterms:W3CDTF">2024-05-17T11:39:27Z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