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5"/>
  </p:notesMasterIdLst>
  <p:handoutMasterIdLst>
    <p:handoutMasterId r:id="rId16"/>
  </p:handoutMasterIdLst>
  <p:sldIdLst>
    <p:sldId id="410" r:id="rId5"/>
    <p:sldId id="383" r:id="rId6"/>
    <p:sldId id="409" r:id="rId7"/>
    <p:sldId id="391" r:id="rId8"/>
    <p:sldId id="408" r:id="rId9"/>
    <p:sldId id="389" r:id="rId10"/>
    <p:sldId id="397" r:id="rId11"/>
    <p:sldId id="412" r:id="rId12"/>
    <p:sldId id="411" r:id="rId13"/>
    <p:sldId id="39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08" autoAdjust="0"/>
    <p:restoredTop sz="96327" autoAdjust="0"/>
  </p:normalViewPr>
  <p:slideViewPr>
    <p:cSldViewPr snapToGrid="0">
      <p:cViewPr varScale="1">
        <p:scale>
          <a:sx n="212" d="100"/>
          <a:sy n="212" d="100"/>
        </p:scale>
        <p:origin x="1160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EDD12-BCD5-485B-BCBC-34BB01D7923C}" type="datetimeFigureOut">
              <a:rPr lang="en-US" smtClean="0"/>
              <a:t>5/10/24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230DF-5933-439D-898F-38E9AC9BA6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5/10/24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16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433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76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183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248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BBC04D-2568-C19F-6211-ABA7996CBC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BBD96A4-D432-FA69-5E46-4DF91D77CA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F639921-CFBB-DE6F-31EB-81B758CA02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3E3F8-8185-F97B-2F08-1F44FCE2A5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777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BBC04D-2568-C19F-6211-ABA7996CBC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BBD96A4-D432-FA69-5E46-4DF91D77CA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F639921-CFBB-DE6F-31EB-81B758CA02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3E3F8-8185-F97B-2F08-1F44FCE2A5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774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23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457200" indent="0">
              <a:spcBef>
                <a:spcPts val="1800"/>
              </a:spcBef>
              <a:buNone/>
              <a:defRPr sz="2000"/>
            </a:lvl2pPr>
            <a:lvl3pPr marL="914400" indent="0">
              <a:spcBef>
                <a:spcPts val="1800"/>
              </a:spcBef>
              <a:buNone/>
              <a:defRPr sz="2000"/>
            </a:lvl3pPr>
            <a:lvl4pPr marL="1371600" indent="0">
              <a:spcBef>
                <a:spcPts val="1800"/>
              </a:spcBef>
              <a:buNone/>
              <a:defRPr sz="2000"/>
            </a:lvl4pPr>
            <a:lvl5pPr marL="1828800" indent="0">
              <a:spcBef>
                <a:spcPts val="1800"/>
              </a:spcBef>
              <a:buNone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>
              <a:spcBef>
                <a:spcPts val="18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en-US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42" name="Date Placeholder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9436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AutoShape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sz="2000"/>
            </a:lvl3pPr>
            <a:lvl4pPr marL="1371600" indent="0">
              <a:spcBef>
                <a:spcPts val="1800"/>
              </a:spcBef>
              <a:buFont typeface="+mj-lt"/>
              <a:buNone/>
              <a:defRPr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1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659" r:id="rId6"/>
    <p:sldLayoutId id="2147483709" r:id="rId7"/>
    <p:sldLayoutId id="2147483708" r:id="rId8"/>
    <p:sldLayoutId id="2147483707" r:id="rId9"/>
    <p:sldLayoutId id="2147483706" r:id="rId10"/>
    <p:sldLayoutId id="2147483705" r:id="rId11"/>
    <p:sldLayoutId id="2147483704" r:id="rId12"/>
    <p:sldLayoutId id="2147483703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904" y="2572569"/>
            <a:ext cx="5486400" cy="1130749"/>
          </a:xfrm>
        </p:spPr>
        <p:txBody>
          <a:bodyPr/>
          <a:lstStyle/>
          <a:p>
            <a:r>
              <a:rPr lang="en-US"/>
              <a:t>Java</a:t>
            </a:r>
            <a:r>
              <a:rPr lang="zh-TW" altLang="en-US"/>
              <a:t>第一堂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7A5712C-5515-AE5A-63F0-35C85AD53F50}"/>
              </a:ext>
            </a:extLst>
          </p:cNvPr>
          <p:cNvSpPr txBox="1">
            <a:spLocks/>
          </p:cNvSpPr>
          <p:nvPr/>
        </p:nvSpPr>
        <p:spPr>
          <a:xfrm>
            <a:off x="6309904" y="3958753"/>
            <a:ext cx="5486400" cy="113074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Peter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B89E98A-76F2-4727-E87C-044AFBFBFC9D}"/>
              </a:ext>
            </a:extLst>
          </p:cNvPr>
          <p:cNvGrpSpPr/>
          <p:nvPr/>
        </p:nvGrpSpPr>
        <p:grpSpPr>
          <a:xfrm>
            <a:off x="8895249" y="166915"/>
            <a:ext cx="3204873" cy="573461"/>
            <a:chOff x="8987127" y="145039"/>
            <a:chExt cx="3204873" cy="573461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C99B37E1-0662-AF06-BA59-08807A76CA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7B61884D-384E-35D2-B0C1-7CC17FB9451F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0C1B7-6E4E-3DEE-50C0-1CA3B1430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411479"/>
            <a:ext cx="5486400" cy="329184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734F0-2DDD-AF70-F13D-F9E4C19294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4360" y="4549552"/>
            <a:ext cx="5486400" cy="1645920"/>
          </a:xfrm>
        </p:spPr>
        <p:txBody>
          <a:bodyPr/>
          <a:lstStyle/>
          <a:p>
            <a:r>
              <a:rPr lang="en-US" sz="4000" dirty="0"/>
              <a:t>Peter</a:t>
            </a:r>
          </a:p>
          <a:p>
            <a:r>
              <a:rPr lang="en-US" sz="4000" dirty="0"/>
              <a:t>96554595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42E13EC-6E5A-6B3F-B917-D34167756C1B}"/>
              </a:ext>
            </a:extLst>
          </p:cNvPr>
          <p:cNvGrpSpPr/>
          <p:nvPr/>
        </p:nvGrpSpPr>
        <p:grpSpPr>
          <a:xfrm>
            <a:off x="339077" y="232229"/>
            <a:ext cx="3204873" cy="573461"/>
            <a:chOff x="8987127" y="145039"/>
            <a:chExt cx="3204873" cy="573461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D39328B3-0710-9F81-16FF-ED097FA660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293EC005-5AF0-7F44-0950-F730990D564B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61132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BF65-C84B-45C3-72CA-AFDA6885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89572"/>
            <a:ext cx="6787747" cy="1593507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EBC2C-6DD7-5003-38EB-40753046FE8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3725" y="2281238"/>
            <a:ext cx="6788150" cy="3709987"/>
          </a:xfrm>
        </p:spPr>
        <p:txBody>
          <a:bodyPr tIns="457200">
            <a:normAutofit/>
          </a:bodyPr>
          <a:lstStyle/>
          <a:p>
            <a:r>
              <a:rPr lang="zh-TW" altLang="en-US" sz="4000"/>
              <a:t>什麼是</a:t>
            </a:r>
            <a:r>
              <a:rPr lang="en-US" altLang="zh-TW" sz="4000"/>
              <a:t>Java</a:t>
            </a:r>
            <a:endParaRPr lang="en-US" sz="4000" dirty="0"/>
          </a:p>
          <a:p>
            <a:r>
              <a:rPr lang="zh-TW" altLang="en-US" sz="4000"/>
              <a:t>學習</a:t>
            </a:r>
            <a:r>
              <a:rPr lang="en-US" altLang="zh-TW" sz="4000"/>
              <a:t>Java</a:t>
            </a:r>
            <a:r>
              <a:rPr lang="zh-TW" altLang="en-US" sz="4000"/>
              <a:t>好之好處</a:t>
            </a:r>
            <a:endParaRPr lang="en-US" altLang="zh-TW" sz="4000"/>
          </a:p>
          <a:p>
            <a:r>
              <a:rPr lang="en-US" sz="4000"/>
              <a:t>Java</a:t>
            </a:r>
            <a:r>
              <a:rPr lang="zh-TW" altLang="en-US" sz="4000"/>
              <a:t>學習地圖</a:t>
            </a:r>
            <a:endParaRPr lang="en-US" altLang="zh-TW" sz="4000"/>
          </a:p>
          <a:p>
            <a:r>
              <a:rPr lang="zh-TW" altLang="en-US" sz="4000"/>
              <a:t>安裝</a:t>
            </a:r>
            <a:endParaRPr lang="en-US" sz="40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D9B5BC5-F1A0-4E5F-E5DA-3003FF6BD7F9}"/>
              </a:ext>
            </a:extLst>
          </p:cNvPr>
          <p:cNvGrpSpPr/>
          <p:nvPr/>
        </p:nvGrpSpPr>
        <p:grpSpPr>
          <a:xfrm>
            <a:off x="8763996" y="6138953"/>
            <a:ext cx="3204873" cy="573461"/>
            <a:chOff x="8987127" y="145039"/>
            <a:chExt cx="3204873" cy="573461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92E4A975-0B7C-2B0A-C6D2-503D3A052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CE3C53A2-50A2-3211-3E49-A00FAACE30AE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/>
                <a:t>香港編程學會</a:t>
              </a:r>
              <a:endParaRPr lang="en-US" sz="3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4668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A close-up of a plant">
            <a:extLst>
              <a:ext uri="{FF2B5EF4-FFF2-40B4-BE49-F238E27FC236}">
                <a16:creationId xmlns:a16="http://schemas.microsoft.com/office/drawing/2014/main" id="{8DB431A1-9806-9CFE-0E5F-1A5611C2A66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" r="23"/>
          <a:stretch/>
        </p:blipFill>
        <p:spPr>
          <a:xfrm>
            <a:off x="0" y="0"/>
            <a:ext cx="12192000" cy="6880225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C37279A-330D-886F-340D-494A5005E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59" y="444933"/>
            <a:ext cx="5477479" cy="3291840"/>
          </a:xfrm>
        </p:spPr>
        <p:txBody>
          <a:bodyPr/>
          <a:lstStyle/>
          <a:p>
            <a:r>
              <a:rPr lang="zh-TW" altLang="en-US" sz="6000"/>
              <a:t>什麼是</a:t>
            </a:r>
            <a:r>
              <a:rPr lang="en-US" altLang="zh-TW" sz="6000"/>
              <a:t>Java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49372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/>
          <a:lstStyle/>
          <a:p>
            <a:r>
              <a:rPr lang="zh-TW" altLang="en-US"/>
              <a:t>什麼是</a:t>
            </a:r>
            <a:r>
              <a:rPr lang="en-US" altLang="zh-TW"/>
              <a:t>Java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70BD87D-F7DA-961B-4024-A354DC87D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926955" y="2401941"/>
            <a:ext cx="8916494" cy="4064486"/>
          </a:xfrm>
        </p:spPr>
        <p:txBody>
          <a:bodyPr>
            <a:normAutofit/>
          </a:bodyPr>
          <a:lstStyle/>
          <a:p>
            <a:pPr algn="l"/>
            <a:r>
              <a:rPr lang="en-US" altLang="zh-TW" sz="2400" b="0" i="0">
                <a:solidFill>
                  <a:srgbClr val="111111"/>
                </a:solidFill>
                <a:effectLst/>
                <a:latin typeface="-apple-system"/>
              </a:rPr>
              <a:t>Java </a:t>
            </a:r>
            <a:r>
              <a:rPr lang="zh-TW" altLang="en-US" sz="2400" b="0" i="0">
                <a:solidFill>
                  <a:srgbClr val="111111"/>
                </a:solidFill>
                <a:effectLst/>
                <a:latin typeface="-apple-system"/>
              </a:rPr>
              <a:t>是一種廣泛使用的電腦程式設計語言，由 </a:t>
            </a:r>
            <a:r>
              <a:rPr lang="en-US" altLang="zh-TW" sz="2400" b="0" i="0">
                <a:solidFill>
                  <a:srgbClr val="111111"/>
                </a:solidFill>
                <a:effectLst/>
                <a:latin typeface="-apple-system"/>
              </a:rPr>
              <a:t>Sun Microsystems </a:t>
            </a:r>
            <a:r>
              <a:rPr lang="zh-TW" altLang="en-US" sz="2400" b="0" i="0">
                <a:solidFill>
                  <a:srgbClr val="111111"/>
                </a:solidFill>
                <a:effectLst/>
                <a:latin typeface="-apple-system"/>
              </a:rPr>
              <a:t>在 </a:t>
            </a:r>
            <a:r>
              <a:rPr lang="en-US" altLang="zh-TW" sz="2400" b="0" i="0">
                <a:solidFill>
                  <a:srgbClr val="111111"/>
                </a:solidFill>
                <a:effectLst/>
                <a:latin typeface="-apple-system"/>
              </a:rPr>
              <a:t>1995 </a:t>
            </a:r>
            <a:r>
              <a:rPr lang="zh-TW" altLang="en-US" sz="2400" b="0" i="0">
                <a:solidFill>
                  <a:srgbClr val="111111"/>
                </a:solidFill>
                <a:effectLst/>
                <a:latin typeface="-apple-system"/>
              </a:rPr>
              <a:t>年首次發表。它具有以下特性：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TW" altLang="en-US" sz="2400" b="1" i="0">
                <a:solidFill>
                  <a:srgbClr val="111111"/>
                </a:solidFill>
                <a:effectLst/>
                <a:latin typeface="-apple-system"/>
              </a:rPr>
              <a:t>跨平台</a:t>
            </a:r>
            <a:r>
              <a:rPr lang="zh-TW" altLang="en-US" sz="2400" b="0" i="0">
                <a:solidFill>
                  <a:srgbClr val="111111"/>
                </a:solidFill>
                <a:effectLst/>
                <a:latin typeface="-apple-system"/>
              </a:rPr>
              <a:t>：</a:t>
            </a:r>
            <a:r>
              <a:rPr lang="en-US" altLang="zh-TW" sz="2400" b="0" i="0">
                <a:solidFill>
                  <a:srgbClr val="111111"/>
                </a:solidFill>
                <a:effectLst/>
                <a:latin typeface="-apple-system"/>
              </a:rPr>
              <a:t>Java </a:t>
            </a:r>
            <a:r>
              <a:rPr lang="zh-TW" altLang="en-US" sz="2400" b="0" i="0">
                <a:solidFill>
                  <a:srgbClr val="111111"/>
                </a:solidFill>
                <a:effectLst/>
                <a:latin typeface="-apple-system"/>
              </a:rPr>
              <a:t>程式在不同的作業系統上都能運行，這是因為 </a:t>
            </a:r>
            <a:r>
              <a:rPr lang="en-US" altLang="zh-TW" sz="2400" b="0" i="0">
                <a:solidFill>
                  <a:srgbClr val="111111"/>
                </a:solidFill>
                <a:effectLst/>
                <a:latin typeface="-apple-system"/>
              </a:rPr>
              <a:t>Java </a:t>
            </a:r>
            <a:r>
              <a:rPr lang="zh-TW" altLang="en-US" sz="2400" b="0" i="0">
                <a:solidFill>
                  <a:srgbClr val="111111"/>
                </a:solidFill>
                <a:effectLst/>
                <a:latin typeface="-apple-system"/>
              </a:rPr>
              <a:t>程式會先被編譯成位元組碼，然後由 </a:t>
            </a:r>
            <a:r>
              <a:rPr lang="en-US" altLang="zh-TW" sz="2400" b="0" i="0">
                <a:solidFill>
                  <a:srgbClr val="111111"/>
                </a:solidFill>
                <a:effectLst/>
                <a:latin typeface="-apple-system"/>
              </a:rPr>
              <a:t>Java </a:t>
            </a:r>
            <a:r>
              <a:rPr lang="zh-TW" altLang="en-US" sz="2400" b="0" i="0">
                <a:solidFill>
                  <a:srgbClr val="111111"/>
                </a:solidFill>
                <a:effectLst/>
                <a:latin typeface="-apple-system"/>
              </a:rPr>
              <a:t>虛擬機器 </a:t>
            </a:r>
            <a:r>
              <a:rPr lang="en-US" altLang="zh-TW" sz="2400" b="0" i="0">
                <a:solidFill>
                  <a:srgbClr val="111111"/>
                </a:solidFill>
                <a:effectLst/>
                <a:latin typeface="-apple-system"/>
              </a:rPr>
              <a:t>(JVM) </a:t>
            </a:r>
            <a:r>
              <a:rPr lang="zh-TW" altLang="en-US" sz="2400" b="0" i="0">
                <a:solidFill>
                  <a:srgbClr val="111111"/>
                </a:solidFill>
                <a:effectLst/>
                <a:latin typeface="-apple-system"/>
              </a:rPr>
              <a:t>來解釋執行，達到「一次編寫，到處執行」的效果。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TW" altLang="en-US" sz="2400" b="1" i="0">
                <a:solidFill>
                  <a:srgbClr val="111111"/>
                </a:solidFill>
                <a:effectLst/>
                <a:latin typeface="-apple-system"/>
              </a:rPr>
              <a:t>物件導向</a:t>
            </a:r>
            <a:r>
              <a:rPr lang="zh-TW" altLang="en-US" sz="2400" b="0" i="0">
                <a:solidFill>
                  <a:srgbClr val="111111"/>
                </a:solidFill>
                <a:effectLst/>
                <a:latin typeface="-apple-system"/>
              </a:rPr>
              <a:t>：</a:t>
            </a:r>
            <a:r>
              <a:rPr lang="en-US" altLang="zh-TW" sz="2400" b="0" i="0">
                <a:solidFill>
                  <a:srgbClr val="111111"/>
                </a:solidFill>
                <a:effectLst/>
                <a:latin typeface="-apple-system"/>
              </a:rPr>
              <a:t>Java </a:t>
            </a:r>
            <a:r>
              <a:rPr lang="zh-TW" altLang="en-US" sz="2400" b="0" i="0">
                <a:solidFill>
                  <a:srgbClr val="111111"/>
                </a:solidFill>
                <a:effectLst/>
                <a:latin typeface="-apple-system"/>
              </a:rPr>
              <a:t>採用物件導向程式設計 </a:t>
            </a:r>
            <a:r>
              <a:rPr lang="en-US" altLang="zh-TW" sz="2400" b="0" i="0">
                <a:solidFill>
                  <a:srgbClr val="111111"/>
                </a:solidFill>
                <a:effectLst/>
                <a:latin typeface="-apple-system"/>
              </a:rPr>
              <a:t>(OOP) </a:t>
            </a:r>
            <a:r>
              <a:rPr lang="zh-TW" altLang="en-US" sz="2400" b="0" i="0">
                <a:solidFill>
                  <a:srgbClr val="111111"/>
                </a:solidFill>
                <a:effectLst/>
                <a:latin typeface="-apple-system"/>
              </a:rPr>
              <a:t>的模型，這種模型讓程式設計更加模組化，提高了程式的重用性和維護性。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TW" altLang="en-US" sz="2400" b="1" i="0">
                <a:solidFill>
                  <a:srgbClr val="111111"/>
                </a:solidFill>
                <a:effectLst/>
                <a:latin typeface="-apple-system"/>
              </a:rPr>
              <a:t>泛型程式設計</a:t>
            </a:r>
            <a:r>
              <a:rPr lang="zh-TW" altLang="en-US" sz="2400" b="0" i="0">
                <a:solidFill>
                  <a:srgbClr val="111111"/>
                </a:solidFill>
                <a:effectLst/>
                <a:latin typeface="-apple-system"/>
              </a:rPr>
              <a:t>：</a:t>
            </a:r>
            <a:r>
              <a:rPr lang="en-US" altLang="zh-TW" sz="2400" b="0" i="0">
                <a:solidFill>
                  <a:srgbClr val="111111"/>
                </a:solidFill>
                <a:effectLst/>
                <a:latin typeface="-apple-system"/>
              </a:rPr>
              <a:t>Java </a:t>
            </a:r>
            <a:r>
              <a:rPr lang="zh-TW" altLang="en-US" sz="2400" b="0" i="0">
                <a:solidFill>
                  <a:srgbClr val="111111"/>
                </a:solidFill>
                <a:effectLst/>
                <a:latin typeface="-apple-system"/>
              </a:rPr>
              <a:t>支援泛型程式設計，這讓程式設計師可以撰寫更加靈活和可重用的程式。</a:t>
            </a:r>
            <a:endParaRPr lang="en-US" sz="2400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60AAEF5C-DCE0-DA79-9D26-5116173C05EF}"/>
              </a:ext>
            </a:extLst>
          </p:cNvPr>
          <p:cNvGrpSpPr/>
          <p:nvPr/>
        </p:nvGrpSpPr>
        <p:grpSpPr>
          <a:xfrm>
            <a:off x="8895249" y="166915"/>
            <a:ext cx="3204873" cy="573461"/>
            <a:chOff x="8987127" y="145039"/>
            <a:chExt cx="3204873" cy="573461"/>
          </a:xfrm>
        </p:grpSpPr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E75E5A61-C809-4E3C-F7A3-C2A3278549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5" name="Title 1">
              <a:extLst>
                <a:ext uri="{FF2B5EF4-FFF2-40B4-BE49-F238E27FC236}">
                  <a16:creationId xmlns:a16="http://schemas.microsoft.com/office/drawing/2014/main" id="{7FEB771B-9247-C5CE-2AE3-B2E502F4F079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00312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346ED-721D-85EE-2F1B-A31D0912D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278129"/>
            <a:ext cx="9778365" cy="1494596"/>
          </a:xfrm>
        </p:spPr>
        <p:txBody>
          <a:bodyPr/>
          <a:lstStyle/>
          <a:p>
            <a:r>
              <a:rPr lang="zh-TW" altLang="en-US"/>
              <a:t>學習</a:t>
            </a:r>
            <a:r>
              <a:rPr lang="en-US" altLang="zh-TW"/>
              <a:t>Java</a:t>
            </a:r>
            <a:r>
              <a:rPr lang="zh-TW" altLang="en-US"/>
              <a:t>的好處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97449-5B72-ADA0-3B2D-1CBC160D6B9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0" y="2676525"/>
            <a:ext cx="5153297" cy="3597470"/>
          </a:xfrm>
        </p:spPr>
        <p:txBody>
          <a:bodyPr>
            <a:normAutofit/>
          </a:bodyPr>
          <a:lstStyle/>
          <a:p>
            <a:pPr lvl="1"/>
            <a:r>
              <a:rPr lang="en-US" sz="4000" dirty="0" err="1"/>
              <a:t>括</a:t>
            </a:r>
            <a:r>
              <a:rPr lang="zh-TW" altLang="en-US" sz="4000" dirty="0"/>
              <a:t>號</a:t>
            </a:r>
            <a:endParaRPr lang="en-US" sz="4000" dirty="0"/>
          </a:p>
          <a:p>
            <a:pPr lvl="1"/>
            <a:r>
              <a:rPr lang="en-US" sz="4000" dirty="0"/>
              <a:t>Object Oriented (OOP)</a:t>
            </a:r>
          </a:p>
          <a:p>
            <a:pPr lvl="1"/>
            <a:r>
              <a:rPr lang="en-US" sz="4000" dirty="0" err="1"/>
              <a:t>不同編程範式</a:t>
            </a:r>
            <a:endParaRPr lang="en-US" sz="4000" dirty="0"/>
          </a:p>
        </p:txBody>
      </p:sp>
      <p:pic>
        <p:nvPicPr>
          <p:cNvPr id="1026" name="Picture 2" descr="Java Logo, symbol, meaning, history, PNG, brand">
            <a:extLst>
              <a:ext uri="{FF2B5EF4-FFF2-40B4-BE49-F238E27FC236}">
                <a16:creationId xmlns:a16="http://schemas.microsoft.com/office/drawing/2014/main" id="{20629D40-6C7C-922A-36D9-E100194747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07" r="32816"/>
          <a:stretch/>
        </p:blipFill>
        <p:spPr bwMode="auto">
          <a:xfrm>
            <a:off x="8015948" y="2676525"/>
            <a:ext cx="1219200" cy="197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7EC46E8-D7D0-981B-7FAE-456853A3E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622" y="3320543"/>
            <a:ext cx="1514707" cy="170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393F638D-D036-64BE-8B46-DA8EAEB95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260" y="3722133"/>
            <a:ext cx="1552864" cy="174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484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Java Learning Road Map : r/Students_AcademicHelp">
            <a:extLst>
              <a:ext uri="{FF2B5EF4-FFF2-40B4-BE49-F238E27FC236}">
                <a16:creationId xmlns:a16="http://schemas.microsoft.com/office/drawing/2014/main" id="{8B83F0CF-487A-197C-B98F-2DDDA1369B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328" b="9206"/>
          <a:stretch/>
        </p:blipFill>
        <p:spPr bwMode="auto">
          <a:xfrm>
            <a:off x="5153026" y="1045027"/>
            <a:ext cx="7196269" cy="3889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Java Learning Road Map : r/Students_AcademicHelp">
            <a:extLst>
              <a:ext uri="{FF2B5EF4-FFF2-40B4-BE49-F238E27FC236}">
                <a16:creationId xmlns:a16="http://schemas.microsoft.com/office/drawing/2014/main" id="{6D871A46-EE3C-3BBC-9DD8-64D4BB06C4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17" b="36614"/>
          <a:stretch/>
        </p:blipFill>
        <p:spPr bwMode="auto">
          <a:xfrm>
            <a:off x="166915" y="312057"/>
            <a:ext cx="5644116" cy="580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920D01D2-4885-2E72-2771-515D67457D74}"/>
              </a:ext>
            </a:extLst>
          </p:cNvPr>
          <p:cNvGrpSpPr/>
          <p:nvPr/>
        </p:nvGrpSpPr>
        <p:grpSpPr>
          <a:xfrm>
            <a:off x="8820212" y="6117771"/>
            <a:ext cx="3204873" cy="573461"/>
            <a:chOff x="8987127" y="145039"/>
            <a:chExt cx="3204873" cy="573461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6BC2BD26-3FE8-1CA2-7976-761A3A23AB2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56C31FD8-E208-0FD0-FEB3-2FDD354B6940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40871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1633A5-8BE3-D44D-57F3-2EF1613768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AB6D40A-2A0A-AF3D-8CF7-3ECD37765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904" y="411479"/>
            <a:ext cx="5486400" cy="3291840"/>
          </a:xfrm>
        </p:spPr>
        <p:txBody>
          <a:bodyPr/>
          <a:lstStyle/>
          <a:p>
            <a:r>
              <a:rPr lang="en-US" dirty="0" err="1"/>
              <a:t>安裝Java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5C6F772-4B58-12F0-6560-2DDDDC7D266A}"/>
              </a:ext>
            </a:extLst>
          </p:cNvPr>
          <p:cNvGrpSpPr/>
          <p:nvPr/>
        </p:nvGrpSpPr>
        <p:grpSpPr>
          <a:xfrm>
            <a:off x="8895249" y="166915"/>
            <a:ext cx="3204873" cy="573461"/>
            <a:chOff x="8987127" y="145039"/>
            <a:chExt cx="3204873" cy="573461"/>
          </a:xfrm>
        </p:grpSpPr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E5A16902-580A-E656-0982-3141D73F684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7" name="Title 1">
              <a:extLst>
                <a:ext uri="{FF2B5EF4-FFF2-40B4-BE49-F238E27FC236}">
                  <a16:creationId xmlns:a16="http://schemas.microsoft.com/office/drawing/2014/main" id="{9F743155-2A7F-FD3D-38E1-48F89955BB1A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39059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D631EB9-7A15-C7A9-7635-33E9F68DADFE}"/>
              </a:ext>
            </a:extLst>
          </p:cNvPr>
          <p:cNvSpPr/>
          <p:nvPr/>
        </p:nvSpPr>
        <p:spPr>
          <a:xfrm>
            <a:off x="1894113" y="1676400"/>
            <a:ext cx="7840252" cy="41873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D440-460C-DBE8-39B4-61E314309F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5665" y="2262687"/>
            <a:ext cx="7982222" cy="2332626"/>
          </a:xfrm>
        </p:spPr>
        <p:txBody>
          <a:bodyPr/>
          <a:lstStyle/>
          <a:p>
            <a:r>
              <a:rPr lang="en-US" sz="8000" dirty="0" err="1"/>
              <a:t>網址java.sun.com</a:t>
            </a:r>
            <a:endParaRPr lang="en-US" sz="80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88DFE96-2123-7053-28DA-FC0C135DEF7B}"/>
              </a:ext>
            </a:extLst>
          </p:cNvPr>
          <p:cNvGrpSpPr/>
          <p:nvPr/>
        </p:nvGrpSpPr>
        <p:grpSpPr>
          <a:xfrm>
            <a:off x="8895249" y="166915"/>
            <a:ext cx="3204873" cy="573461"/>
            <a:chOff x="8987127" y="145039"/>
            <a:chExt cx="3204873" cy="573461"/>
          </a:xfrm>
        </p:grpSpPr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12354BB0-27C8-54DC-54BC-06EBF0B0E8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7" name="Title 1">
              <a:extLst>
                <a:ext uri="{FF2B5EF4-FFF2-40B4-BE49-F238E27FC236}">
                  <a16:creationId xmlns:a16="http://schemas.microsoft.com/office/drawing/2014/main" id="{20CE6ED5-B1CE-CBFB-3689-3809EE53E827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7110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1633A5-8BE3-D44D-57F3-2EF1613768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AB6D40A-2A0A-AF3D-8CF7-3ECD37765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904" y="411479"/>
            <a:ext cx="5486400" cy="3291840"/>
          </a:xfrm>
        </p:spPr>
        <p:txBody>
          <a:bodyPr/>
          <a:lstStyle/>
          <a:p>
            <a:r>
              <a:rPr lang="en-US" dirty="0" err="1"/>
              <a:t>寫第一個Java</a:t>
            </a:r>
            <a:r>
              <a:rPr lang="en-US" dirty="0"/>
              <a:t> Program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6738CA-A53E-6A3E-C2F2-8F67519DE7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6000" dirty="0"/>
              <a:t>Hello World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0E3E169-A75B-A1DA-9C2D-BE552877784B}"/>
              </a:ext>
            </a:extLst>
          </p:cNvPr>
          <p:cNvGrpSpPr/>
          <p:nvPr/>
        </p:nvGrpSpPr>
        <p:grpSpPr>
          <a:xfrm>
            <a:off x="8895249" y="166915"/>
            <a:ext cx="3204873" cy="573461"/>
            <a:chOff x="8987127" y="145039"/>
            <a:chExt cx="3204873" cy="573461"/>
          </a:xfrm>
        </p:grpSpPr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69D8935C-32F8-E511-6796-E2031A4D9A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5" name="Title 1">
              <a:extLst>
                <a:ext uri="{FF2B5EF4-FFF2-40B4-BE49-F238E27FC236}">
                  <a16:creationId xmlns:a16="http://schemas.microsoft.com/office/drawing/2014/main" id="{73376935-7BFD-CBB9-9E7B-16E0F8F35929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0805035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853419_Win32_SL_V5" id="{958D2C9E-948D-4354-BF9D-DF8AE3C2B240}" vid="{22D4A967-05D2-4D72-8594-54CFF34148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2DB9E12-8AC3-4138-BF4D-720A5525A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1FFAC0-05A2-416A-B06C-C248395482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4B194E-8B30-4377-8C59-ECFB902D2A26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{0228B9BD-68A6-4A1F-9A2B-9F66DF95AF0C}tf78853419_win32</Template>
  <TotalTime>132</TotalTime>
  <Words>222</Words>
  <Application>Microsoft Macintosh PowerPoint</Application>
  <PresentationFormat>Widescreen</PresentationFormat>
  <Paragraphs>41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-apple-system</vt:lpstr>
      <vt:lpstr>Arial</vt:lpstr>
      <vt:lpstr>Calibri</vt:lpstr>
      <vt:lpstr>Franklin Gothic Book</vt:lpstr>
      <vt:lpstr>Franklin Gothic Demi</vt:lpstr>
      <vt:lpstr>Custom</vt:lpstr>
      <vt:lpstr>Java第一堂</vt:lpstr>
      <vt:lpstr>Agenda</vt:lpstr>
      <vt:lpstr>什麼是Java</vt:lpstr>
      <vt:lpstr>什麼是Java</vt:lpstr>
      <vt:lpstr>學習Java的好處</vt:lpstr>
      <vt:lpstr>PowerPoint Presentation</vt:lpstr>
      <vt:lpstr>安裝Java</vt:lpstr>
      <vt:lpstr>網址java.sun.com</vt:lpstr>
      <vt:lpstr>寫第一個Java Program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Java第一堂</dc:title>
  <dc:creator>Peter Quantr</dc:creator>
  <cp:lastModifiedBy>Peter Cheung</cp:lastModifiedBy>
  <cp:revision>13</cp:revision>
  <dcterms:created xsi:type="dcterms:W3CDTF">2024-05-10T11:32:53Z</dcterms:created>
  <dcterms:modified xsi:type="dcterms:W3CDTF">2024-05-10T13:49:01Z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